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20" r:id="rId3"/>
    <p:sldMasterId id="2147483752" r:id="rId4"/>
    <p:sldMasterId id="2147483778" r:id="rId5"/>
    <p:sldMasterId id="2147483819" r:id="rId6"/>
    <p:sldMasterId id="2147483846" r:id="rId7"/>
    <p:sldMasterId id="2147483859" r:id="rId8"/>
  </p:sldMasterIdLst>
  <p:notesMasterIdLst>
    <p:notesMasterId r:id="rId29"/>
  </p:notesMasterIdLst>
  <p:sldIdLst>
    <p:sldId id="286" r:id="rId9"/>
    <p:sldId id="287" r:id="rId10"/>
    <p:sldId id="288" r:id="rId11"/>
    <p:sldId id="289" r:id="rId12"/>
    <p:sldId id="290" r:id="rId13"/>
    <p:sldId id="292" r:id="rId14"/>
    <p:sldId id="293" r:id="rId15"/>
    <p:sldId id="294" r:id="rId16"/>
    <p:sldId id="283" r:id="rId17"/>
    <p:sldId id="266" r:id="rId18"/>
    <p:sldId id="269" r:id="rId19"/>
    <p:sldId id="279" r:id="rId20"/>
    <p:sldId id="277" r:id="rId21"/>
    <p:sldId id="270" r:id="rId22"/>
    <p:sldId id="271" r:id="rId23"/>
    <p:sldId id="272" r:id="rId24"/>
    <p:sldId id="273" r:id="rId25"/>
    <p:sldId id="285" r:id="rId26"/>
    <p:sldId id="274" r:id="rId27"/>
    <p:sldId id="284" r:id="rId28"/>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2337" autoAdjust="0"/>
  </p:normalViewPr>
  <p:slideViewPr>
    <p:cSldViewPr snapToGrid="0">
      <p:cViewPr varScale="1">
        <p:scale>
          <a:sx n="86" d="100"/>
          <a:sy n="86" d="100"/>
        </p:scale>
        <p:origin x="31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B8565-D224-46D9-82A9-82AAC7130D9E}" type="datetimeFigureOut">
              <a:rPr lang="en-GB" smtClean="0"/>
              <a:t>30/11/2015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50DED-DCA7-4FEB-963B-213043C0BDDE}" type="slidenum">
              <a:rPr lang="en-GB" smtClean="0"/>
              <a:t>‹#›</a:t>
            </a:fld>
            <a:endParaRPr lang="en-GB"/>
          </a:p>
        </p:txBody>
      </p:sp>
    </p:spTree>
    <p:extLst>
      <p:ext uri="{BB962C8B-B14F-4D97-AF65-F5344CB8AC3E}">
        <p14:creationId xmlns:p14="http://schemas.microsoft.com/office/powerpoint/2010/main" val="187047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Establish Your Credibility – Get the Audience on Your Side</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Set Expectations of What you will cover</a:t>
            </a:r>
          </a:p>
          <a:p>
            <a:pPr lvl="0"/>
            <a:endParaRPr lang="en-US" sz="1400"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Talk Track:</a:t>
            </a:r>
          </a:p>
          <a:p>
            <a:pPr marL="285750" indent="-285750">
              <a:buFont typeface="Arial" panose="020B0604020202020204" pitchFamily="34" charset="0"/>
              <a:buChar char="•"/>
            </a:pPr>
            <a:r>
              <a:rPr lang="en-US" sz="1400" b="1" dirty="0" smtClean="0"/>
              <a:t>Introduce</a:t>
            </a:r>
            <a:r>
              <a:rPr lang="en-US" sz="1400" b="1" baseline="0" dirty="0" smtClean="0"/>
              <a:t> yourself and MOST importantly, establish your credibility </a:t>
            </a:r>
            <a:r>
              <a:rPr lang="en-US" sz="1400" baseline="0" dirty="0" smtClean="0"/>
              <a:t>to talk to your customer/audience.  They want to know you understand their world, you have been in their shoes, you have expertise and experience that gives them some assurance you know what you are talking about.</a:t>
            </a:r>
          </a:p>
          <a:p>
            <a:pPr marL="285750" indent="-285750">
              <a:buFont typeface="Arial" panose="020B0604020202020204" pitchFamily="34" charset="0"/>
              <a:buChar char="•"/>
            </a:pPr>
            <a:r>
              <a:rPr lang="en-US" sz="1400" baseline="0" dirty="0" smtClean="0"/>
              <a:t>Set the Context – </a:t>
            </a:r>
            <a:r>
              <a:rPr lang="en-US" sz="1400" b="1" baseline="0" dirty="0" smtClean="0"/>
              <a:t>vision/strategy</a:t>
            </a:r>
            <a:r>
              <a:rPr lang="en-US" sz="1400" baseline="0" dirty="0" smtClean="0"/>
              <a:t> -&gt; </a:t>
            </a:r>
            <a:r>
              <a:rPr lang="en-US" sz="1400" b="1" baseline="0" dirty="0" smtClean="0"/>
              <a:t>What is Azure </a:t>
            </a:r>
            <a:r>
              <a:rPr lang="en-US" sz="1400" baseline="0" dirty="0" smtClean="0"/>
              <a:t>-&gt; </a:t>
            </a:r>
            <a:r>
              <a:rPr lang="en-US" sz="1400" b="1" baseline="0" dirty="0" smtClean="0"/>
              <a:t>How to Start</a:t>
            </a:r>
          </a:p>
          <a:p>
            <a:endParaRPr lang="en-US" sz="1400" baseline="0" dirty="0" smtClean="0"/>
          </a:p>
        </p:txBody>
      </p:sp>
      <p:sp>
        <p:nvSpPr>
          <p:cNvPr id="4" name="Header Placeholder 3"/>
          <p:cNvSpPr>
            <a:spLocks noGrp="1"/>
          </p:cNvSpPr>
          <p:nvPr>
            <p:ph type="hdr" sz="quarter"/>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4"/>
          </p:nvPr>
        </p:nvSpPr>
        <p:spPr/>
        <p:txBody>
          <a:bodyPr/>
          <a:lstStyle/>
          <a:p>
            <a:pPr marL="0" marR="0" lvl="0" indent="0" defTabSz="9310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F7733D6C-4BFC-AD4C-B77E-9F18E9698CDB}" type="datetime1">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11/30/2015</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
        <p:nvSpPr>
          <p:cNvPr id="7" name="Slide Number Placeholder 6"/>
          <p:cNvSpPr>
            <a:spLocks noGrp="1"/>
          </p:cNvSpPr>
          <p:nvPr>
            <p:ph type="sldNum" sz="quarter" idx="5"/>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56730852-60DF-A64A-BAD3-05EA9A4B1A18}" type="slidenum">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Tree>
    <p:extLst>
      <p:ext uri="{BB962C8B-B14F-4D97-AF65-F5344CB8AC3E}">
        <p14:creationId xmlns:p14="http://schemas.microsoft.com/office/powerpoint/2010/main" val="3918004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spc="0" dirty="0" smtClean="0">
                <a:solidFill>
                  <a:prstClr val="white"/>
                </a:solidFill>
                <a:cs typeface="Segoe UI" pitchFamily="34" charset="0"/>
              </a:rPr>
              <a:t>The app has</a:t>
            </a:r>
            <a:r>
              <a:rPr lang="en-US" sz="900" spc="0" baseline="0" dirty="0" smtClean="0">
                <a:solidFill>
                  <a:prstClr val="white"/>
                </a:solidFill>
                <a:cs typeface="Segoe UI" pitchFamily="34" charset="0"/>
              </a:rPr>
              <a:t> been released to production and t</a:t>
            </a:r>
            <a:r>
              <a:rPr lang="en-US" sz="900" spc="0" dirty="0" smtClean="0">
                <a:solidFill>
                  <a:prstClr val="white"/>
                </a:solidFill>
                <a:cs typeface="Segoe UI" pitchFamily="34" charset="0"/>
              </a:rPr>
              <a:t>he</a:t>
            </a:r>
            <a:r>
              <a:rPr lang="en-US" sz="900" spc="0" baseline="0" dirty="0" smtClean="0">
                <a:solidFill>
                  <a:prstClr val="white"/>
                </a:solidFill>
                <a:cs typeface="Segoe UI" pitchFamily="34" charset="0"/>
              </a:rPr>
              <a:t> iteration is done, but work is not over!</a:t>
            </a:r>
            <a:endParaRPr lang="en-US" sz="900" spc="0" dirty="0" smtClean="0">
              <a:solidFill>
                <a:prstClr val="white"/>
              </a:solidFill>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0" spc="0" baseline="0" dirty="0" smtClean="0">
                <a:cs typeface="Arial" pitchFamily="34" charset="0"/>
              </a:rPr>
              <a:t>With your app being used by real users, now is an ideal opportunity to collect data and evidence that helps you </a:t>
            </a:r>
            <a:r>
              <a:rPr lang="en-US" sz="900" b="1" kern="0" spc="0" baseline="0" dirty="0" smtClean="0">
                <a:cs typeface="Arial" pitchFamily="34" charset="0"/>
              </a:rPr>
              <a:t>prioritize your backlog based on hard data instead of assumptions</a:t>
            </a:r>
            <a:endParaRPr lang="en-US" sz="900" b="1" spc="0" dirty="0" smtClean="0">
              <a:solidFill>
                <a:prstClr val="white"/>
              </a:solidFill>
              <a:cs typeface="Segoe UI" pitchFamily="34" charset="0"/>
            </a:endParaRPr>
          </a:p>
          <a:p>
            <a:pPr marL="171450" indent="-171450">
              <a:buFont typeface="Arial" panose="020B0604020202020204" pitchFamily="34" charset="0"/>
              <a:buChar char="•"/>
            </a:pPr>
            <a:r>
              <a:rPr lang="en-US" sz="900" spc="0" dirty="0" smtClean="0">
                <a:solidFill>
                  <a:prstClr val="white"/>
                </a:solidFill>
                <a:cs typeface="Segoe UI" pitchFamily="34" charset="0"/>
              </a:rPr>
              <a:t>It’s easy to </a:t>
            </a:r>
            <a:r>
              <a:rPr lang="en-US" sz="900" b="1" spc="0" dirty="0" smtClean="0">
                <a:solidFill>
                  <a:prstClr val="white"/>
                </a:solidFill>
                <a:cs typeface="Segoe UI" pitchFamily="34" charset="0"/>
              </a:rPr>
              <a:t>instrument your app and get ambient monitoring out of the box</a:t>
            </a:r>
            <a:r>
              <a:rPr lang="en-US" sz="900" b="0" spc="0" dirty="0" smtClean="0">
                <a:solidFill>
                  <a:prstClr val="white"/>
                </a:solidFill>
                <a:cs typeface="Segoe UI" pitchFamily="34" charset="0"/>
              </a:rPr>
              <a:t>,</a:t>
            </a:r>
            <a:r>
              <a:rPr lang="en-US" sz="900" b="0" spc="0" baseline="0" dirty="0" smtClean="0">
                <a:solidFill>
                  <a:prstClr val="white"/>
                </a:solidFill>
                <a:cs typeface="Segoe UI" pitchFamily="34" charset="0"/>
              </a:rPr>
              <a:t> </a:t>
            </a:r>
            <a:r>
              <a:rPr lang="en-US" sz="900" spc="0" dirty="0" smtClean="0">
                <a:solidFill>
                  <a:prstClr val="white"/>
                </a:solidFill>
                <a:cs typeface="Segoe UI" pitchFamily="34" charset="0"/>
              </a:rPr>
              <a:t>with almost zero </a:t>
            </a:r>
            <a:r>
              <a:rPr lang="en-US" sz="900" spc="0" baseline="0" dirty="0" smtClean="0">
                <a:solidFill>
                  <a:prstClr val="white"/>
                </a:solidFill>
                <a:cs typeface="Segoe UI" pitchFamily="34" charset="0"/>
              </a:rPr>
              <a:t>effort</a:t>
            </a:r>
            <a:endParaRPr lang="en-US" sz="900" spc="0" dirty="0" smtClean="0">
              <a:solidFill>
                <a:prstClr val="white"/>
              </a:solidFill>
              <a:cs typeface="Segoe UI" pitchFamily="34" charset="0"/>
            </a:endParaRPr>
          </a:p>
          <a:p>
            <a:pPr marL="171450" indent="-171450">
              <a:buFont typeface="Arial" panose="020B0604020202020204" pitchFamily="34" charset="0"/>
              <a:buChar char="•"/>
            </a:pPr>
            <a:r>
              <a:rPr lang="en-US" sz="900" spc="0" dirty="0" smtClean="0">
                <a:solidFill>
                  <a:prstClr val="white"/>
                </a:solidFill>
                <a:cs typeface="Segoe UI" pitchFamily="34" charset="0"/>
              </a:rPr>
              <a:t>This way, you can get a </a:t>
            </a:r>
            <a:r>
              <a:rPr lang="en-US" sz="900" b="1" spc="0" dirty="0" smtClean="0">
                <a:solidFill>
                  <a:prstClr val="white"/>
                </a:solidFill>
                <a:cs typeface="Segoe UI" pitchFamily="34" charset="0"/>
              </a:rPr>
              <a:t>360° view of your application</a:t>
            </a:r>
            <a:r>
              <a:rPr lang="en-US" sz="900" spc="0" dirty="0" smtClean="0">
                <a:solidFill>
                  <a:prstClr val="white"/>
                </a:solidFill>
                <a:cs typeface="Segoe UI" pitchFamily="34" charset="0"/>
              </a:rPr>
              <a:t> that includes availability and performance as well as user behavior – a single pane of glass for your application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11/30/2015 8:28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978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029320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lvl="0"/>
            <a:r>
              <a:rPr lang="en-US" sz="12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a:t>
            </a:r>
          </a:p>
          <a:p>
            <a:pPr lvl="0"/>
            <a:endParaRPr lang="en-US" sz="1200" b="1" kern="1200" dirty="0" smtClean="0">
              <a:solidFill>
                <a:schemeClr val="tx1"/>
              </a:solidFill>
              <a:effectLst/>
              <a:latin typeface="Segoe UI Light" pitchFamily="34" charset="0"/>
              <a:ea typeface="ＭＳ Ｐゴシック" charset="0"/>
              <a:cs typeface="ＭＳ Ｐゴシック" charset="0"/>
            </a:endParaRPr>
          </a:p>
          <a:p>
            <a:pPr lvl="0"/>
            <a:r>
              <a:rPr lang="en-US" sz="1200" b="1" kern="1200" dirty="0" smtClean="0">
                <a:solidFill>
                  <a:schemeClr val="tx1"/>
                </a:solidFill>
                <a:effectLst/>
                <a:latin typeface="Segoe UI Light" pitchFamily="34" charset="0"/>
                <a:ea typeface="ＭＳ Ｐゴシック" charset="0"/>
                <a:cs typeface="ＭＳ Ｐゴシック" charset="0"/>
              </a:rPr>
              <a:t>Key</a:t>
            </a:r>
            <a:r>
              <a:rPr lang="en-US" sz="12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Where are we – EVERYWHERE…!</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How big is this - $15+ B and counting – this is serious, we continue to bet big and you can count on us</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Talk about DC innovation – DC Efficiency and Gen 5 data centers.  </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Scale – at this scale you do get efficiencies – the main one being POWER</a:t>
            </a:r>
          </a:p>
          <a:p>
            <a:pPr marL="171450" lvl="0" indent="-171450">
              <a:buFont typeface="Arial" panose="020B0604020202020204" pitchFamily="34" charset="0"/>
              <a:buChar char="•"/>
            </a:pPr>
            <a:r>
              <a:rPr lang="en-US" sz="1200" kern="1200" baseline="0" dirty="0" smtClean="0">
                <a:solidFill>
                  <a:schemeClr val="tx1"/>
                </a:solidFill>
                <a:effectLst/>
                <a:latin typeface="Segoe UI Light" pitchFamily="34" charset="0"/>
                <a:ea typeface="ＭＳ Ｐゴシック" charset="0"/>
                <a:cs typeface="ＭＳ Ｐゴシック" charset="0"/>
              </a:rPr>
              <a:t>Remember our “strategy” – we will be in the major places, but not everywhere – we have Azure Stack/</a:t>
            </a:r>
            <a:r>
              <a:rPr lang="en-US" sz="1200" kern="1200" baseline="0" dirty="0" err="1" smtClean="0">
                <a:solidFill>
                  <a:schemeClr val="tx1"/>
                </a:solidFill>
                <a:effectLst/>
                <a:latin typeface="Segoe UI Light" pitchFamily="34" charset="0"/>
                <a:ea typeface="ＭＳ Ｐゴシック" charset="0"/>
                <a:cs typeface="ＭＳ Ｐゴシック" charset="0"/>
              </a:rPr>
              <a:t>Hosters</a:t>
            </a:r>
            <a:r>
              <a:rPr lang="en-US" sz="1200" kern="1200" baseline="0" dirty="0" smtClean="0">
                <a:solidFill>
                  <a:schemeClr val="tx1"/>
                </a:solidFill>
                <a:effectLst/>
                <a:latin typeface="Segoe UI Light" pitchFamily="34" charset="0"/>
                <a:ea typeface="ＭＳ Ｐゴシック" charset="0"/>
                <a:cs typeface="ＭＳ Ｐゴシック" charset="0"/>
              </a:rPr>
              <a:t> for that.</a:t>
            </a:r>
          </a:p>
          <a:p>
            <a:pPr marL="0" marR="0">
              <a:lnSpc>
                <a:spcPct val="107000"/>
              </a:lnSpc>
              <a:spcBef>
                <a:spcPts val="0"/>
              </a:spcBef>
              <a:spcAft>
                <a:spcPts val="800"/>
              </a:spcAft>
            </a:pPr>
            <a:endParaRPr lang="en-US" sz="1200" baseline="0" dirty="0" smtClean="0"/>
          </a:p>
          <a:p>
            <a:pPr marL="0" marR="0">
              <a:lnSpc>
                <a:spcPct val="107000"/>
              </a:lnSpc>
              <a:spcBef>
                <a:spcPts val="0"/>
              </a:spcBef>
              <a:spcAft>
                <a:spcPts val="800"/>
              </a:spcAft>
            </a:pPr>
            <a:r>
              <a:rPr lang="en-US" sz="1200" b="1" baseline="0" dirty="0" smtClean="0"/>
              <a:t>Transition to NEXT Slide:</a:t>
            </a:r>
            <a:r>
              <a:rPr lang="en-US" sz="1200" baseline="0" dirty="0" smtClean="0"/>
              <a:t>  This is the physical infrastructure that Azure sits on, now lets talk about Azure the PLATFORM</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6555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different numbers you can pull in here from the all up “quotable statement list” maintained by PR which can be found here:</a:t>
            </a:r>
          </a:p>
          <a:p>
            <a:endParaRPr lang="en-US" dirty="0" smtClean="0"/>
          </a:p>
          <a:p>
            <a:r>
              <a:rPr lang="en-US" dirty="0" smtClean="0"/>
              <a:t>https://microsoft.sharepoint.com/teams/WAG/PM/Shared Documents/roadmap  (in the Quotable Statements document).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32894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a:ln>
                  <a:noFill/>
                </a:ln>
                <a:solidFill>
                  <a:prstClr val="black"/>
                </a:solidFill>
                <a:effectLst/>
                <a:uLnTx/>
                <a:uFillTx/>
                <a:latin typeface="Arial"/>
                <a:cs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Arial"/>
              <a:cs typeface="Arial" pitchFamily="34" charset="0"/>
            </a:endParaRPr>
          </a:p>
        </p:txBody>
      </p:sp>
    </p:spTree>
    <p:extLst>
      <p:ext uri="{BB962C8B-B14F-4D97-AF65-F5344CB8AC3E}">
        <p14:creationId xmlns:p14="http://schemas.microsoft.com/office/powerpoint/2010/main" val="2702241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08245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Cortana Analytics Suite delivers an </a:t>
            </a:r>
            <a:r>
              <a:rPr lang="en-US" sz="900" b="1" kern="1200" dirty="0" smtClean="0">
                <a:solidFill>
                  <a:schemeClr val="tx1"/>
                </a:solidFill>
                <a:effectLst/>
                <a:latin typeface="Segoe UI Light" pitchFamily="34" charset="0"/>
                <a:ea typeface="+mn-ea"/>
                <a:cs typeface="+mn-cs"/>
              </a:rPr>
              <a:t>end-to-end platform </a:t>
            </a:r>
            <a:r>
              <a:rPr lang="en-US" sz="900" kern="1200" dirty="0" smtClean="0">
                <a:solidFill>
                  <a:schemeClr val="tx1"/>
                </a:solidFill>
                <a:effectLst/>
                <a:latin typeface="Segoe UI Light" pitchFamily="34" charset="0"/>
                <a:ea typeface="+mn-ea"/>
                <a:cs typeface="+mn-cs"/>
              </a:rPr>
              <a:t>with integrated and comprehensive set of tools and services to help you build </a:t>
            </a:r>
            <a:r>
              <a:rPr lang="en-US" sz="900" b="1" kern="1200" dirty="0" smtClean="0">
                <a:solidFill>
                  <a:schemeClr val="tx1"/>
                </a:solidFill>
                <a:effectLst/>
                <a:latin typeface="Segoe UI Light" pitchFamily="34" charset="0"/>
                <a:ea typeface="+mn-ea"/>
                <a:cs typeface="+mn-cs"/>
              </a:rPr>
              <a:t>intelligent applications </a:t>
            </a:r>
            <a:r>
              <a:rPr lang="en-US" sz="900" kern="1200" dirty="0" smtClean="0">
                <a:solidFill>
                  <a:schemeClr val="tx1"/>
                </a:solidFill>
                <a:effectLst/>
                <a:latin typeface="Segoe UI Light" pitchFamily="34" charset="0"/>
                <a:ea typeface="+mn-ea"/>
                <a:cs typeface="+mn-cs"/>
              </a:rPr>
              <a:t>that let you easily </a:t>
            </a:r>
            <a:r>
              <a:rPr lang="en-US" sz="900" b="1" kern="1200" dirty="0" smtClean="0">
                <a:solidFill>
                  <a:schemeClr val="tx1"/>
                </a:solidFill>
                <a:effectLst/>
                <a:latin typeface="Segoe UI Light" pitchFamily="34" charset="0"/>
                <a:ea typeface="+mn-ea"/>
                <a:cs typeface="+mn-cs"/>
              </a:rPr>
              <a:t>take advantage of Advanced Analytics</a:t>
            </a:r>
            <a:r>
              <a:rPr lang="en-US" sz="900" kern="1200" dirty="0" smtClean="0">
                <a:solidFill>
                  <a:schemeClr val="tx1"/>
                </a:solidFill>
                <a:effectLst/>
                <a:latin typeface="Segoe UI Light" pitchFamily="34" charset="0"/>
                <a:ea typeface="+mn-ea"/>
                <a:cs typeface="+mn-cs"/>
              </a:rPr>
              <a:t>.</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First Cortana Analytics Suite provides </a:t>
            </a:r>
            <a:r>
              <a:rPr lang="en-US" sz="900" b="1" kern="1200" dirty="0" smtClean="0">
                <a:solidFill>
                  <a:schemeClr val="tx1"/>
                </a:solidFill>
                <a:effectLst/>
                <a:latin typeface="Segoe UI Light" pitchFamily="34" charset="0"/>
                <a:ea typeface="+mn-ea"/>
                <a:cs typeface="+mn-cs"/>
              </a:rPr>
              <a:t>services to bring data in</a:t>
            </a:r>
            <a:r>
              <a:rPr lang="en-US" sz="900" kern="1200" dirty="0" smtClean="0">
                <a:solidFill>
                  <a:schemeClr val="tx1"/>
                </a:solidFill>
                <a:effectLst/>
                <a:latin typeface="Segoe UI Light" pitchFamily="34" charset="0"/>
                <a:ea typeface="+mn-ea"/>
                <a:cs typeface="+mn-cs"/>
              </a:rPr>
              <a:t>, so that you can analyze it. </a:t>
            </a:r>
          </a:p>
          <a:p>
            <a:r>
              <a:rPr lang="en-US" sz="900" kern="1200" dirty="0" smtClean="0">
                <a:solidFill>
                  <a:schemeClr val="tx1"/>
                </a:solidFill>
                <a:effectLst/>
                <a:latin typeface="Segoe UI Light" pitchFamily="34" charset="0"/>
                <a:ea typeface="+mn-ea"/>
                <a:cs typeface="+mn-cs"/>
              </a:rPr>
              <a:t> It provides </a:t>
            </a:r>
            <a:r>
              <a:rPr lang="en-US" sz="900" b="1" kern="1200" dirty="0" smtClean="0">
                <a:solidFill>
                  <a:schemeClr val="tx1"/>
                </a:solidFill>
                <a:effectLst/>
                <a:latin typeface="Segoe UI Light" pitchFamily="34" charset="0"/>
                <a:ea typeface="+mn-ea"/>
                <a:cs typeface="+mn-cs"/>
              </a:rPr>
              <a:t>information management capabilities </a:t>
            </a:r>
            <a:r>
              <a:rPr lang="en-US" sz="900" kern="1200" dirty="0" smtClean="0">
                <a:solidFill>
                  <a:schemeClr val="tx1"/>
                </a:solidFill>
                <a:effectLst/>
                <a:latin typeface="Segoe UI Light" pitchFamily="34" charset="0"/>
                <a:ea typeface="+mn-ea"/>
                <a:cs typeface="+mn-cs"/>
              </a:rPr>
              <a:t>like </a:t>
            </a:r>
          </a:p>
          <a:p>
            <a:endParaRPr lang="en-US" sz="900" kern="1200" dirty="0" smtClean="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Azure Data Factory </a:t>
            </a:r>
            <a:r>
              <a:rPr lang="en-US" sz="900" kern="1200" dirty="0" smtClean="0">
                <a:solidFill>
                  <a:schemeClr val="tx1"/>
                </a:solidFill>
                <a:effectLst/>
                <a:latin typeface="Segoe UI Light" pitchFamily="34" charset="0"/>
                <a:ea typeface="+mn-ea"/>
                <a:cs typeface="+mn-cs"/>
              </a:rPr>
              <a:t>so that you can pull data from any source (relational DB like SQL or non-relational ones like your Hadoop cluster) in an automated and scheduled way, while performing the necessary data transforms (like setting certain data </a:t>
            </a:r>
            <a:r>
              <a:rPr lang="en-US" sz="900" kern="1200" dirty="0" err="1" smtClean="0">
                <a:solidFill>
                  <a:schemeClr val="tx1"/>
                </a:solidFill>
                <a:effectLst/>
                <a:latin typeface="Segoe UI Light" pitchFamily="34" charset="0"/>
                <a:ea typeface="+mn-ea"/>
                <a:cs typeface="+mn-cs"/>
              </a:rPr>
              <a:t>colums</a:t>
            </a:r>
            <a:r>
              <a:rPr lang="en-US" sz="900" kern="1200" dirty="0" smtClean="0">
                <a:solidFill>
                  <a:schemeClr val="tx1"/>
                </a:solidFill>
                <a:effectLst/>
                <a:latin typeface="Segoe UI Light" pitchFamily="34" charset="0"/>
                <a:ea typeface="+mn-ea"/>
                <a:cs typeface="+mn-cs"/>
              </a:rPr>
              <a:t> as dates vs. currency </a:t>
            </a:r>
            <a:r>
              <a:rPr lang="en-US" sz="900" kern="1200" dirty="0" err="1" smtClean="0">
                <a:solidFill>
                  <a:schemeClr val="tx1"/>
                </a:solidFill>
                <a:effectLst/>
                <a:latin typeface="Segoe UI Light" pitchFamily="34" charset="0"/>
                <a:ea typeface="+mn-ea"/>
                <a:cs typeface="+mn-cs"/>
              </a:rPr>
              <a:t>etc</a:t>
            </a:r>
            <a:r>
              <a:rPr lang="en-US" sz="900" kern="1200" dirty="0" smtClean="0">
                <a:solidFill>
                  <a:schemeClr val="tx1"/>
                </a:solidFill>
                <a:effectLst/>
                <a:latin typeface="Segoe UI Light" pitchFamily="34" charset="0"/>
                <a:ea typeface="+mn-ea"/>
                <a:cs typeface="+mn-cs"/>
              </a:rPr>
              <a:t>).  Think ETL (Extract, Transform, Load) in the cloud. </a:t>
            </a: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 </a:t>
            </a:r>
            <a:endParaRPr lang="en-US" sz="900" b="1"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0" lvl="0" indent="0">
              <a:buFont typeface="Arial" panose="020B0604020202020204" pitchFamily="34" charset="0"/>
              <a:buNone/>
            </a:pPr>
            <a:r>
              <a:rPr lang="en-US" sz="900" dirty="0" smtClean="0"/>
              <a:t>The data landscape is more varied than ever with unstructured and structured </a:t>
            </a:r>
            <a:r>
              <a:rPr lang="en-US" sz="900" b="1" dirty="0" smtClean="0"/>
              <a:t>data originating from many cloud and on-premises source</a:t>
            </a:r>
            <a:r>
              <a:rPr lang="en-US" sz="900" dirty="0" smtClean="0"/>
              <a:t>s. Data Factory enables you to process on-premises data like SQL Server, together with cloud data like Azure SQL Database, Blobs, and Tables. </a:t>
            </a:r>
          </a:p>
          <a:p>
            <a:pPr marL="0" lvl="0" indent="0">
              <a:buFont typeface="Arial" panose="020B0604020202020204" pitchFamily="34" charset="0"/>
              <a:buNone/>
            </a:pPr>
            <a:r>
              <a:rPr lang="en-US" sz="900" b="1" dirty="0" smtClean="0"/>
              <a:t>These data sources can be composed, processed, and monitored through simple, highly available, fault-tolerant data pipelines.</a:t>
            </a:r>
          </a:p>
          <a:p>
            <a:r>
              <a:rPr lang="en-US" b="1" dirty="0" smtClean="0"/>
              <a:t>Ingest and prepare</a:t>
            </a:r>
          </a:p>
          <a:p>
            <a:r>
              <a:rPr lang="en-US" dirty="0" smtClean="0"/>
              <a:t>Easily ingest data from multiple on-premises and cloud sources. Connect to on-premises sources with a data management gateway, and take advantage of Data Factory’s globally deployed data movement as a service to get your data where it needs to go. Prepare and partition your data as you ingest it, or apply pre-processing steps.</a:t>
            </a:r>
          </a:p>
          <a:p>
            <a:r>
              <a:rPr lang="en-US" b="1" dirty="0" smtClean="0"/>
              <a:t>Transform and analyze</a:t>
            </a:r>
          </a:p>
          <a:p>
            <a:r>
              <a:rPr lang="en-US" dirty="0" smtClean="0"/>
              <a:t>Schedule, orchestrate and manage </a:t>
            </a:r>
            <a:r>
              <a:rPr lang="en-US" u="sng" dirty="0" smtClean="0"/>
              <a:t>the data transformation and analysis process</a:t>
            </a:r>
            <a:r>
              <a:rPr lang="en-US" dirty="0" smtClean="0"/>
              <a:t>. Choose from a wide range of processing services and compose them into managed data pipelines to use the best tool for the job. For example, you can add a </a:t>
            </a:r>
            <a:r>
              <a:rPr lang="en-US" u="sng" dirty="0" smtClean="0"/>
              <a:t>Hadoop processing step</a:t>
            </a:r>
            <a:r>
              <a:rPr lang="en-US" dirty="0" smtClean="0"/>
              <a:t> for big or semi structured data, a </a:t>
            </a:r>
            <a:r>
              <a:rPr lang="en-US" u="sng" dirty="0" smtClean="0"/>
              <a:t>stored procedure invocation </a:t>
            </a:r>
            <a:r>
              <a:rPr lang="en-US" dirty="0" smtClean="0"/>
              <a:t>step for structured data, a </a:t>
            </a:r>
            <a:r>
              <a:rPr lang="en-US" u="sng" dirty="0" smtClean="0"/>
              <a:t>machine learning step </a:t>
            </a:r>
            <a:r>
              <a:rPr lang="en-US" dirty="0" smtClean="0"/>
              <a:t>for analytics, or </a:t>
            </a:r>
            <a:r>
              <a:rPr lang="en-US" u="sng" dirty="0" smtClean="0"/>
              <a:t>insert your own custom code </a:t>
            </a:r>
            <a:r>
              <a:rPr lang="en-US" dirty="0" smtClean="0"/>
              <a:t>as a processing step in any pipeline.</a:t>
            </a:r>
          </a:p>
          <a:p>
            <a:r>
              <a:rPr lang="en-US" b="1" dirty="0" smtClean="0"/>
              <a:t>Publish and consume</a:t>
            </a:r>
          </a:p>
          <a:p>
            <a:r>
              <a:rPr lang="en-US" dirty="0" smtClean="0"/>
              <a:t>Transform raw data using data pipelines into </a:t>
            </a:r>
            <a:r>
              <a:rPr lang="en-US" u="sng" dirty="0" smtClean="0"/>
              <a:t>finished or shaped data that is ready for consumption </a:t>
            </a:r>
            <a:r>
              <a:rPr lang="en-US" dirty="0" smtClean="0"/>
              <a:t>by BI tools or applications. Use Data Factory’s globally deployed data movement as a service to </a:t>
            </a:r>
            <a:r>
              <a:rPr lang="en-US" b="1" dirty="0" smtClean="0"/>
              <a:t>get your valuable data where it needs to go for simple consumption by your on-premises or cloud applications and services.</a:t>
            </a:r>
          </a:p>
          <a:p>
            <a:r>
              <a:rPr lang="en-US" b="1" dirty="0" smtClean="0"/>
              <a:t>Monitor and Manage</a:t>
            </a:r>
          </a:p>
          <a:p>
            <a:r>
              <a:rPr lang="en-US" dirty="0" smtClean="0"/>
              <a:t>Visualize, monitor and </a:t>
            </a:r>
            <a:r>
              <a:rPr lang="en-US" b="1" dirty="0" smtClean="0"/>
              <a:t>manage your entire network of data pipelines at a glance to identify issues and take action</a:t>
            </a:r>
            <a:r>
              <a:rPr lang="en-US" dirty="0" smtClean="0"/>
              <a:t>. Easily understand when data arrived, where it came from, and how and when it’s ready for processing. Setup </a:t>
            </a:r>
            <a:r>
              <a:rPr lang="en-US" b="1" dirty="0" smtClean="0"/>
              <a:t>alerts to monitor </a:t>
            </a:r>
            <a:r>
              <a:rPr lang="en-US" dirty="0" smtClean="0"/>
              <a:t>your overall data factory service health. Let Data Factory save you time and money by automating your data pipelines with on-demand cloud resource management.</a:t>
            </a:r>
          </a:p>
          <a:p>
            <a:pPr marL="0" lvl="0" indent="0">
              <a:buFont typeface="Arial" panose="020B0604020202020204" pitchFamily="34" charset="0"/>
              <a:buNone/>
            </a:pPr>
            <a:endParaRPr lang="en-US" sz="900" b="1" kern="1200" dirty="0" smtClean="0">
              <a:solidFill>
                <a:schemeClr val="tx1"/>
              </a:solidFill>
              <a:effectLst/>
              <a:latin typeface="Segoe UI Light" pitchFamily="34" charset="0"/>
              <a:ea typeface="MS PGothic" panose="020B0600070205080204" pitchFamily="34" charset="-128"/>
              <a:cs typeface="ＭＳ Ｐゴシック"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indent="0">
              <a:buNone/>
            </a:pPr>
            <a:r>
              <a:rPr lang="en-US" sz="900" kern="1200" dirty="0" smtClean="0">
                <a:solidFill>
                  <a:schemeClr val="tx1"/>
                </a:solidFill>
                <a:effectLst/>
                <a:latin typeface="Segoe UI Light" pitchFamily="34" charset="0"/>
                <a:ea typeface="+mn-ea"/>
                <a:cs typeface="+mn-cs"/>
              </a:rPr>
              <a:t>Think </a:t>
            </a:r>
            <a:r>
              <a:rPr lang="en-US" sz="900" b="1" kern="1200" dirty="0" smtClean="0">
                <a:solidFill>
                  <a:schemeClr val="tx1"/>
                </a:solidFill>
                <a:effectLst/>
                <a:latin typeface="Segoe UI Light" pitchFamily="34" charset="0"/>
                <a:ea typeface="+mn-ea"/>
                <a:cs typeface="+mn-cs"/>
              </a:rPr>
              <a:t>Data Catalog </a:t>
            </a:r>
            <a:r>
              <a:rPr lang="en-US" sz="900" b="1" kern="1200" baseline="0" dirty="0" smtClean="0">
                <a:solidFill>
                  <a:schemeClr val="tx1"/>
                </a:solidFill>
                <a:effectLst/>
                <a:latin typeface="Segoe UI Light" pitchFamily="34" charset="0"/>
                <a:ea typeface="+mn-ea"/>
                <a:cs typeface="+mn-cs"/>
              </a:rPr>
              <a:t> </a:t>
            </a:r>
            <a:r>
              <a:rPr lang="en-US" sz="900" b="0" kern="1200" baseline="0" dirty="0" smtClean="0">
                <a:solidFill>
                  <a:schemeClr val="tx1"/>
                </a:solidFill>
                <a:effectLst/>
                <a:latin typeface="Segoe UI Light" pitchFamily="34" charset="0"/>
                <a:ea typeface="+mn-ea"/>
                <a:cs typeface="+mn-cs"/>
              </a:rPr>
              <a:t>as the </a:t>
            </a:r>
            <a:r>
              <a:rPr lang="en-US" sz="900" b="0" kern="1200" dirty="0" smtClean="0">
                <a:solidFill>
                  <a:schemeClr val="tx1"/>
                </a:solidFill>
                <a:effectLst/>
                <a:latin typeface="Segoe UI Light" pitchFamily="34" charset="0"/>
                <a:ea typeface="+mn-ea"/>
                <a:cs typeface="+mn-cs"/>
              </a:rPr>
              <a:t>SO registration and So discovery for enterprise data</a:t>
            </a:r>
            <a:r>
              <a:rPr lang="en-US" sz="900" b="1" kern="1200" dirty="0" smtClean="0">
                <a:solidFill>
                  <a:schemeClr val="tx1"/>
                </a:solidFill>
                <a:effectLst/>
                <a:latin typeface="Segoe UI Light" pitchFamily="34" charset="0"/>
                <a:ea typeface="+mn-ea"/>
                <a:cs typeface="+mn-cs"/>
              </a:rPr>
              <a:t>,</a:t>
            </a:r>
            <a:r>
              <a:rPr lang="en-US" sz="900" b="1"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fully managed service in Azure, </a:t>
            </a:r>
            <a:r>
              <a:rPr lang="en-US" sz="900" b="0" kern="1200" baseline="0" dirty="0" smtClean="0">
                <a:solidFill>
                  <a:schemeClr val="tx1"/>
                </a:solidFill>
                <a:effectLst/>
                <a:latin typeface="Segoe UI Light" pitchFamily="34" charset="0"/>
                <a:ea typeface="+mn-ea"/>
                <a:cs typeface="+mn-cs"/>
              </a:rPr>
              <a:t>an</a:t>
            </a:r>
            <a:r>
              <a:rPr lang="en-US" sz="900" kern="1200" dirty="0" smtClean="0">
                <a:solidFill>
                  <a:schemeClr val="tx1"/>
                </a:solidFill>
                <a:effectLst/>
                <a:latin typeface="Segoe UI Light" pitchFamily="34" charset="0"/>
                <a:ea typeface="+mn-ea"/>
                <a:cs typeface="+mn-cs"/>
              </a:rPr>
              <a:t> enterprise-wide data metadata catalog that enables </a:t>
            </a:r>
            <a:r>
              <a:rPr lang="en-US" sz="900" u="sng" kern="1200" dirty="0" smtClean="0">
                <a:solidFill>
                  <a:schemeClr val="tx1"/>
                </a:solidFill>
                <a:effectLst/>
                <a:latin typeface="Segoe UI Light" pitchFamily="34" charset="0"/>
                <a:ea typeface="+mn-ea"/>
                <a:cs typeface="+mn-cs"/>
              </a:rPr>
              <a:t>self-service data source discovery from any source </a:t>
            </a:r>
            <a:r>
              <a:rPr lang="en-US" sz="900" kern="1200" dirty="0" smtClean="0">
                <a:solidFill>
                  <a:schemeClr val="tx1"/>
                </a:solidFill>
                <a:effectLst/>
                <a:latin typeface="Segoe UI Light" pitchFamily="34" charset="0"/>
                <a:ea typeface="+mn-ea"/>
                <a:cs typeface="+mn-cs"/>
              </a:rPr>
              <a:t>. It’s a. </a:t>
            </a:r>
            <a:r>
              <a:rPr lang="en-US" sz="900" b="1" kern="1200" dirty="0" smtClean="0">
                <a:solidFill>
                  <a:schemeClr val="tx1"/>
                </a:solidFill>
                <a:effectLst/>
                <a:latin typeface="Segoe UI Light" pitchFamily="34" charset="0"/>
                <a:ea typeface="+mn-ea"/>
                <a:cs typeface="+mn-cs"/>
              </a:rPr>
              <a:t>The Data Catalog </a:t>
            </a:r>
            <a:r>
              <a:rPr lang="fr-FR" sz="900" b="1" kern="1200" dirty="0" smtClean="0">
                <a:solidFill>
                  <a:schemeClr val="tx1"/>
                </a:solidFill>
                <a:effectLst/>
                <a:latin typeface="Segoe UI Light" pitchFamily="34" charset="0"/>
                <a:ea typeface="+mn-ea"/>
                <a:cs typeface="+mn-cs"/>
              </a:rPr>
              <a:t>stores, </a:t>
            </a:r>
            <a:r>
              <a:rPr lang="fr-FR" sz="900" b="1" kern="1200" dirty="0" err="1" smtClean="0">
                <a:solidFill>
                  <a:schemeClr val="tx1"/>
                </a:solidFill>
                <a:effectLst/>
                <a:latin typeface="Segoe UI Light" pitchFamily="34" charset="0"/>
                <a:ea typeface="+mn-ea"/>
                <a:cs typeface="+mn-cs"/>
              </a:rPr>
              <a:t>describes</a:t>
            </a:r>
            <a:r>
              <a:rPr lang="fr-FR" sz="900" b="1" kern="1200" dirty="0" smtClean="0">
                <a:solidFill>
                  <a:schemeClr val="tx1"/>
                </a:solidFill>
                <a:effectLst/>
                <a:latin typeface="Segoe UI Light" pitchFamily="34" charset="0"/>
                <a:ea typeface="+mn-ea"/>
                <a:cs typeface="+mn-cs"/>
              </a:rPr>
              <a:t>, indexes and </a:t>
            </a:r>
            <a:r>
              <a:rPr lang="fr-FR" sz="900" b="1" kern="1200" dirty="0" err="1" smtClean="0">
                <a:solidFill>
                  <a:schemeClr val="tx1"/>
                </a:solidFill>
                <a:effectLst/>
                <a:latin typeface="Segoe UI Light" pitchFamily="34" charset="0"/>
                <a:ea typeface="+mn-ea"/>
                <a:cs typeface="+mn-cs"/>
              </a:rPr>
              <a:t>provides</a:t>
            </a:r>
            <a:r>
              <a:rPr lang="fr-FR" sz="900" b="1" kern="1200" dirty="0" smtClean="0">
                <a:solidFill>
                  <a:schemeClr val="tx1"/>
                </a:solidFill>
                <a:effectLst/>
                <a:latin typeface="Segoe UI Light" pitchFamily="34" charset="0"/>
                <a:ea typeface="+mn-ea"/>
                <a:cs typeface="+mn-cs"/>
              </a:rPr>
              <a:t> information on how to </a:t>
            </a:r>
            <a:r>
              <a:rPr lang="fr-FR" sz="900" b="1" kern="1200" dirty="0" err="1" smtClean="0">
                <a:solidFill>
                  <a:schemeClr val="tx1"/>
                </a:solidFill>
                <a:effectLst/>
                <a:latin typeface="Segoe UI Light" pitchFamily="34" charset="0"/>
                <a:ea typeface="+mn-ea"/>
                <a:cs typeface="+mn-cs"/>
              </a:rPr>
              <a:t>access</a:t>
            </a:r>
            <a:r>
              <a:rPr lang="fr-FR" sz="900" b="1" kern="1200" dirty="0" smtClean="0">
                <a:solidFill>
                  <a:schemeClr val="tx1"/>
                </a:solidFill>
                <a:effectLst/>
                <a:latin typeface="Segoe UI Light" pitchFamily="34" charset="0"/>
                <a:ea typeface="+mn-ea"/>
                <a:cs typeface="+mn-cs"/>
              </a:rPr>
              <a:t> </a:t>
            </a:r>
            <a:r>
              <a:rPr lang="fr-FR" sz="900" b="1" kern="1200" dirty="0" err="1" smtClean="0">
                <a:solidFill>
                  <a:schemeClr val="tx1"/>
                </a:solidFill>
                <a:effectLst/>
                <a:latin typeface="Segoe UI Light" pitchFamily="34" charset="0"/>
                <a:ea typeface="+mn-ea"/>
                <a:cs typeface="+mn-cs"/>
              </a:rPr>
              <a:t>any</a:t>
            </a:r>
            <a:r>
              <a:rPr lang="fr-FR" sz="900" b="1" kern="1200" dirty="0" smtClean="0">
                <a:solidFill>
                  <a:schemeClr val="tx1"/>
                </a:solidFill>
                <a:effectLst/>
                <a:latin typeface="Segoe UI Light" pitchFamily="34" charset="0"/>
                <a:ea typeface="+mn-ea"/>
                <a:cs typeface="+mn-cs"/>
              </a:rPr>
              <a:t> </a:t>
            </a:r>
            <a:r>
              <a:rPr lang="fr-FR" sz="900" b="1" kern="1200" dirty="0" err="1" smtClean="0">
                <a:solidFill>
                  <a:schemeClr val="tx1"/>
                </a:solidFill>
                <a:effectLst/>
                <a:latin typeface="Segoe UI Light" pitchFamily="34" charset="0"/>
                <a:ea typeface="+mn-ea"/>
                <a:cs typeface="+mn-cs"/>
              </a:rPr>
              <a:t>registered</a:t>
            </a:r>
            <a:r>
              <a:rPr lang="fr-FR" sz="900" b="1" kern="1200" dirty="0" smtClean="0">
                <a:solidFill>
                  <a:schemeClr val="tx1"/>
                </a:solidFill>
                <a:effectLst/>
                <a:latin typeface="Segoe UI Light" pitchFamily="34" charset="0"/>
                <a:ea typeface="+mn-ea"/>
                <a:cs typeface="+mn-cs"/>
              </a:rPr>
              <a:t> data source </a:t>
            </a:r>
            <a:r>
              <a:rPr lang="fr-FR" sz="900" kern="1200" dirty="0" smtClean="0">
                <a:solidFill>
                  <a:schemeClr val="tx1"/>
                </a:solidFill>
                <a:effectLst/>
                <a:latin typeface="Segoe UI Light" pitchFamily="34" charset="0"/>
                <a:ea typeface="+mn-ea"/>
                <a:cs typeface="+mn-cs"/>
              </a:rPr>
              <a:t>and </a:t>
            </a:r>
            <a:r>
              <a:rPr lang="en-US" sz="900" kern="1200" dirty="0" smtClean="0">
                <a:solidFill>
                  <a:schemeClr val="tx1"/>
                </a:solidFill>
                <a:effectLst/>
                <a:latin typeface="Segoe UI Light" pitchFamily="34" charset="0"/>
                <a:ea typeface="+mn-ea"/>
                <a:cs typeface="+mn-cs"/>
              </a:rPr>
              <a:t>makes data source discovery trivial. It facilitates collaboration and is designed to help to close </a:t>
            </a:r>
            <a:r>
              <a:rPr lang="en-US" sz="900" b="1" kern="1200" dirty="0" smtClean="0">
                <a:solidFill>
                  <a:schemeClr val="tx1"/>
                </a:solidFill>
                <a:effectLst/>
                <a:latin typeface="Segoe UI Light" pitchFamily="34" charset="0"/>
                <a:ea typeface="+mn-ea"/>
                <a:cs typeface="+mn-cs"/>
              </a:rPr>
              <a:t>the gap between those who seek information and those who create it </a:t>
            </a:r>
          </a:p>
          <a:p>
            <a:pPr marL="171450" indent="-171450">
              <a:buFont typeface="Arial" panose="020B0604020202020204" pitchFamily="34" charset="0"/>
              <a:buChar char="•"/>
            </a:pPr>
            <a:r>
              <a:rPr lang="en-US" b="1" dirty="0" smtClean="0"/>
              <a:t>One</a:t>
            </a:r>
            <a:r>
              <a:rPr lang="en-US" b="1" baseline="0" dirty="0" smtClean="0"/>
              <a:t> Stop Shop for all enterprise data sources</a:t>
            </a:r>
            <a:r>
              <a:rPr lang="en-US" baseline="0" dirty="0" smtClean="0"/>
              <a:t>: Central, powerful and </a:t>
            </a:r>
            <a:r>
              <a:rPr lang="en-US" b="1" baseline="0" dirty="0" smtClean="0"/>
              <a:t>intuitive experience </a:t>
            </a:r>
            <a:r>
              <a:rPr lang="en-US" baseline="0" dirty="0" smtClean="0"/>
              <a:t>across all data sources offering a </a:t>
            </a:r>
            <a:r>
              <a:rPr lang="en-US" baseline="0" dirty="0" smtClean="0">
                <a:solidFill>
                  <a:schemeClr val="bg1"/>
                </a:solidFill>
              </a:rPr>
              <a:t>s</a:t>
            </a:r>
            <a:r>
              <a:rPr lang="en-US" dirty="0" smtClean="0">
                <a:solidFill>
                  <a:schemeClr val="bg1"/>
                </a:solidFill>
              </a:rPr>
              <a:t>ingle entry point for publishing, discovery and enterprise-wide oversight, management and analytics</a:t>
            </a:r>
          </a:p>
          <a:p>
            <a:pPr marL="171450" indent="-171450">
              <a:buFont typeface="Arial" panose="020B0604020202020204" pitchFamily="34" charset="0"/>
              <a:buChar char="•"/>
            </a:pPr>
            <a:r>
              <a:rPr lang="en-US" b="1" dirty="0" smtClean="0">
                <a:solidFill>
                  <a:schemeClr val="bg1"/>
                </a:solidFill>
              </a:rPr>
              <a:t>No data movement</a:t>
            </a:r>
            <a:r>
              <a:rPr lang="en-US" dirty="0" smtClean="0">
                <a:solidFill>
                  <a:schemeClr val="bg1"/>
                </a:solidFill>
              </a:rPr>
              <a:t>, heavy up front investment: Often</a:t>
            </a:r>
            <a:r>
              <a:rPr lang="en-US" baseline="0" dirty="0" smtClean="0">
                <a:solidFill>
                  <a:schemeClr val="bg1"/>
                </a:solidFill>
              </a:rPr>
              <a:t> Data Discovery is associated w the building a data lake.  ADC is not a data lake, it’s a metadata store only where the data remains in the location where it was originally born. You just point to the source, extract metadata and the data source reference – building a </a:t>
            </a:r>
            <a:r>
              <a:rPr lang="en-US" b="1" baseline="0" dirty="0" smtClean="0">
                <a:solidFill>
                  <a:schemeClr val="bg1"/>
                </a:solidFill>
              </a:rPr>
              <a:t>map of pointers to data…. </a:t>
            </a:r>
            <a:r>
              <a:rPr lang="en-US" baseline="0" dirty="0" smtClean="0">
                <a:solidFill>
                  <a:schemeClr val="bg1"/>
                </a:solidFill>
              </a:rPr>
              <a:t>Data lakes are project oriented, they contain only data needed for given projects. ADC can reference ALL data in s single location. ADC is complementary to data lakes – it helps users map which data lives where within the lake and can help the user understand the intended purpose</a:t>
            </a:r>
          </a:p>
          <a:p>
            <a:pPr marL="171450" indent="-171450">
              <a:buFont typeface="Arial" panose="020B0604020202020204" pitchFamily="34" charset="0"/>
              <a:buChar char="•"/>
            </a:pPr>
            <a:r>
              <a:rPr lang="en-US" b="1" dirty="0" smtClean="0">
                <a:solidFill>
                  <a:schemeClr val="bg1"/>
                </a:solidFill>
              </a:rPr>
              <a:t>Time to value in minutes</a:t>
            </a:r>
            <a:r>
              <a:rPr lang="en-US" dirty="0" smtClean="0">
                <a:solidFill>
                  <a:schemeClr val="bg1"/>
                </a:solidFill>
              </a:rPr>
              <a:t> -</a:t>
            </a:r>
            <a:r>
              <a:rPr lang="en-US" baseline="0" dirty="0" smtClean="0">
                <a:solidFill>
                  <a:schemeClr val="bg1"/>
                </a:solidFill>
              </a:rPr>
              <a:t> Provision the catalog in minutes – point to your most valuable data sources, extract, enrich and enable your co-workers to gain value in minutes search</a:t>
            </a:r>
          </a:p>
          <a:p>
            <a:pPr marL="171450" indent="-171450">
              <a:buFont typeface="Arial" panose="020B0604020202020204" pitchFamily="34" charset="0"/>
              <a:buChar char="•"/>
            </a:pPr>
            <a:endParaRPr lang="en-US" baseline="0" dirty="0" smtClean="0">
              <a:solidFill>
                <a:schemeClr val="bg1"/>
              </a:soli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Any data source: </a:t>
            </a:r>
            <a:r>
              <a:rPr lang="en-US" b="1" dirty="0" smtClean="0">
                <a:solidFill>
                  <a:schemeClr val="bg1"/>
                </a:solidFill>
              </a:rPr>
              <a:t>Structured and unstructured - On premises and in the cloud </a:t>
            </a:r>
            <a:r>
              <a:rPr lang="en-US" dirty="0" smtClean="0">
                <a:solidFill>
                  <a:schemeClr val="bg1"/>
                </a:solidFill>
              </a:rPr>
              <a:t>- </a:t>
            </a:r>
            <a:r>
              <a:rPr lang="en-US" b="1" dirty="0" smtClean="0">
                <a:solidFill>
                  <a:schemeClr val="bg1"/>
                </a:solidFill>
              </a:rPr>
              <a:t>Microsoft and none-Microsoft</a:t>
            </a:r>
            <a:r>
              <a:rPr lang="en-US" dirty="0" smtClean="0">
                <a:solidFill>
                  <a:schemeClr val="bg1"/>
                </a:solidFill>
              </a:rPr>
              <a:t>:</a:t>
            </a:r>
            <a:r>
              <a:rPr lang="en-US" baseline="0" dirty="0" smtClean="0">
                <a:solidFill>
                  <a:schemeClr val="bg1"/>
                </a:solidFill>
              </a:rPr>
              <a:t> </a:t>
            </a:r>
            <a:r>
              <a:rPr lang="en-US" sz="900" kern="1200" dirty="0" smtClean="0">
                <a:solidFill>
                  <a:schemeClr val="tx1"/>
                </a:solidFill>
                <a:effectLst/>
                <a:latin typeface="Segoe UI Light" pitchFamily="34" charset="0"/>
                <a:ea typeface="+mn-ea"/>
                <a:cs typeface="+mn-cs"/>
              </a:rPr>
              <a:t>At private preview the Azure Data Catalog supports a limited number of data sources, but the intent is to continue to broaden the scope of sources and assets. Moving forward we will also allow 3rd parties to add new data sources through an extensibility API  </a:t>
            </a:r>
            <a:r>
              <a:rPr lang="en-US" sz="900" b="1" dirty="0" smtClean="0">
                <a:solidFill>
                  <a:srgbClr val="17489E"/>
                </a:solidFill>
              </a:rPr>
              <a:t>Enabling the Entire Enterprise Data Ecosystem</a:t>
            </a:r>
            <a:r>
              <a:rPr lang="en-US" sz="900" dirty="0" smtClean="0">
                <a:solidFill>
                  <a:srgbClr val="17489E"/>
                </a:solidFill>
              </a:rPr>
              <a:t>: data producer data </a:t>
            </a:r>
            <a:r>
              <a:rPr lang="en-US" sz="900" dirty="0" err="1" smtClean="0">
                <a:solidFill>
                  <a:srgbClr val="17489E"/>
                </a:solidFill>
              </a:rPr>
              <a:t>stewarship</a:t>
            </a:r>
            <a:r>
              <a:rPr lang="en-US" sz="900" dirty="0" smtClean="0">
                <a:solidFill>
                  <a:srgbClr val="17489E"/>
                </a:solidFill>
              </a:rPr>
              <a:t>, it pro, data consumer</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Event hub </a:t>
            </a:r>
          </a:p>
          <a:p>
            <a:pPr marL="0" lvl="0" indent="0">
              <a:buFont typeface="Arial" panose="020B0604020202020204" pitchFamily="34" charset="0"/>
              <a:buNone/>
            </a:pPr>
            <a:r>
              <a:rPr lang="en-US" sz="900" dirty="0" smtClean="0"/>
              <a:t>is a </a:t>
            </a:r>
            <a:r>
              <a:rPr lang="en-US" sz="900" b="1" dirty="0" smtClean="0"/>
              <a:t>highly scalable publish-subscribe event </a:t>
            </a:r>
            <a:r>
              <a:rPr lang="en-US" sz="900" b="1" dirty="0" err="1" smtClean="0"/>
              <a:t>ingestor</a:t>
            </a:r>
            <a:r>
              <a:rPr lang="en-US" sz="900" b="1" dirty="0" smtClean="0"/>
              <a:t> </a:t>
            </a:r>
            <a:r>
              <a:rPr lang="en-US" sz="900" dirty="0" smtClean="0"/>
              <a:t>that can </a:t>
            </a:r>
            <a:r>
              <a:rPr lang="en-US" sz="900" b="1" dirty="0" smtClean="0"/>
              <a:t>intake millions of events per second </a:t>
            </a:r>
            <a:r>
              <a:rPr lang="en-US" sz="900" dirty="0" smtClean="0"/>
              <a:t>so that you can process and analyze the massive amounts of data produced by your connected devices and applications. Once collected into Event Hubs you can  </a:t>
            </a:r>
            <a:r>
              <a:rPr lang="en-US" sz="900" b="1" dirty="0" smtClean="0"/>
              <a:t>implement a </a:t>
            </a:r>
            <a:r>
              <a:rPr lang="en-US" sz="900" b="1" dirty="0" err="1" smtClean="0"/>
              <a:t>lamda</a:t>
            </a:r>
            <a:r>
              <a:rPr lang="en-US" sz="900" b="1" dirty="0" smtClean="0"/>
              <a:t> architecture </a:t>
            </a:r>
            <a:r>
              <a:rPr lang="en-US" sz="900" dirty="0" smtClean="0"/>
              <a:t>transform and store data using any real-time analytics provider or with batching/storage adapters.  All</a:t>
            </a:r>
            <a:r>
              <a:rPr lang="en-US" sz="900" baseline="0" dirty="0" smtClean="0"/>
              <a:t> our IoT project uses that </a:t>
            </a:r>
          </a:p>
          <a:p>
            <a:pPr marL="0" lvl="0" indent="0">
              <a:buFont typeface="Arial" panose="020B0604020202020204" pitchFamily="34" charset="0"/>
              <a:buNone/>
            </a:pPr>
            <a:endParaRPr lang="en-US" sz="900" baseline="0" dirty="0" smtClean="0"/>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data brought in then can be persisted in flexible </a:t>
            </a:r>
            <a:r>
              <a:rPr lang="en-US" sz="900" b="1" kern="1200" dirty="0" smtClean="0">
                <a:solidFill>
                  <a:schemeClr val="tx1"/>
                </a:solidFill>
                <a:effectLst/>
                <a:latin typeface="Segoe UI Light" pitchFamily="34" charset="0"/>
                <a:ea typeface="+mn-ea"/>
                <a:cs typeface="+mn-cs"/>
              </a:rPr>
              <a:t>big data storage </a:t>
            </a:r>
            <a:r>
              <a:rPr lang="en-US" sz="900" kern="1200" dirty="0" smtClean="0">
                <a:solidFill>
                  <a:schemeClr val="tx1"/>
                </a:solidFill>
                <a:effectLst/>
                <a:latin typeface="Segoe UI Light" pitchFamily="34" charset="0"/>
                <a:ea typeface="+mn-ea"/>
                <a:cs typeface="+mn-cs"/>
              </a:rPr>
              <a:t>services like Data Lake and Azure SQL DW.</a:t>
            </a:r>
          </a:p>
          <a:p>
            <a:pPr marL="0" marR="0" lvl="0" indent="0" algn="l" defTabSz="90937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Data lake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a:t>
            </a:r>
            <a:r>
              <a:rPr lang="fr-FR" sz="900" kern="1200" dirty="0" smtClean="0">
                <a:solidFill>
                  <a:schemeClr val="tx1"/>
                </a:solidFill>
                <a:effectLst/>
                <a:latin typeface="Segoe UI Light" pitchFamily="34" charset="0"/>
                <a:ea typeface="MS PGothic" panose="020B0600070205080204" pitchFamily="34" charset="-128"/>
                <a:cs typeface="ＭＳ Ｐゴシック" charset="0"/>
              </a:rPr>
              <a:t> </a:t>
            </a:r>
            <a:r>
              <a:rPr lang="fr-FR" sz="900" dirty="0" err="1" smtClean="0"/>
              <a:t>is</a:t>
            </a:r>
            <a:r>
              <a:rPr lang="fr-FR" sz="900" dirty="0" smtClean="0"/>
              <a:t> a </a:t>
            </a:r>
            <a:r>
              <a:rPr lang="fr-FR" sz="900" dirty="0" err="1" smtClean="0"/>
              <a:t>Hadoop</a:t>
            </a:r>
            <a:r>
              <a:rPr lang="fr-FR" sz="900" dirty="0" smtClean="0"/>
              <a:t> File System compatible </a:t>
            </a:r>
            <a:r>
              <a:rPr lang="fr-FR" sz="900" dirty="0" err="1" smtClean="0"/>
              <a:t>with</a:t>
            </a:r>
            <a:r>
              <a:rPr lang="fr-FR" sz="900" dirty="0" smtClean="0"/>
              <a:t> HDFS™ </a:t>
            </a:r>
            <a:r>
              <a:rPr lang="fr-FR" sz="900" dirty="0" err="1" smtClean="0"/>
              <a:t>that</a:t>
            </a:r>
            <a:r>
              <a:rPr lang="fr-FR" sz="900" dirty="0" smtClean="0"/>
              <a:t> </a:t>
            </a:r>
            <a:r>
              <a:rPr lang="fr-FR" sz="900" dirty="0" err="1" smtClean="0"/>
              <a:t>works</a:t>
            </a:r>
            <a:r>
              <a:rPr lang="fr-FR" sz="900" dirty="0" smtClean="0"/>
              <a:t> </a:t>
            </a:r>
            <a:r>
              <a:rPr lang="fr-FR" sz="900" dirty="0" err="1" smtClean="0"/>
              <a:t>with</a:t>
            </a:r>
            <a:r>
              <a:rPr lang="fr-FR" sz="900" dirty="0" smtClean="0"/>
              <a:t> the </a:t>
            </a:r>
            <a:r>
              <a:rPr lang="fr-FR" sz="900" b="1" dirty="0" err="1" smtClean="0"/>
              <a:t>Hadoop</a:t>
            </a:r>
            <a:r>
              <a:rPr lang="fr-FR" sz="900" b="1" dirty="0" smtClean="0"/>
              <a:t> </a:t>
            </a:r>
            <a:r>
              <a:rPr lang="fr-FR" sz="900" b="1" dirty="0" err="1" smtClean="0"/>
              <a:t>ecosystem</a:t>
            </a:r>
            <a:r>
              <a:rPr lang="fr-FR" sz="900" dirty="0" smtClean="0"/>
              <a:t>.   </a:t>
            </a:r>
            <a:r>
              <a:rPr lang="fr-FR" sz="900" dirty="0" err="1" smtClean="0"/>
              <a:t>HDInsight</a:t>
            </a:r>
            <a:r>
              <a:rPr lang="fr-FR" sz="900" dirty="0" smtClean="0"/>
              <a:t>  </a:t>
            </a:r>
            <a:r>
              <a:rPr lang="fr-FR" sz="900" dirty="0" err="1" smtClean="0"/>
              <a:t>Hortonworks</a:t>
            </a:r>
            <a:r>
              <a:rPr lang="fr-FR" sz="900" dirty="0" smtClean="0"/>
              <a:t>, </a:t>
            </a:r>
            <a:r>
              <a:rPr lang="fr-FR" sz="900" dirty="0" err="1" smtClean="0"/>
              <a:t>Cloudera</a:t>
            </a:r>
            <a:r>
              <a:rPr lang="fr-FR" sz="900" dirty="0" smtClean="0"/>
              <a:t>, and </a:t>
            </a:r>
            <a:r>
              <a:rPr lang="fr-FR" sz="900" dirty="0" err="1" smtClean="0"/>
              <a:t>MapR</a:t>
            </a:r>
            <a:r>
              <a:rPr lang="fr-FR" sz="900" dirty="0" smtClean="0"/>
              <a:t>, and </a:t>
            </a:r>
            <a:r>
              <a:rPr lang="fr-FR" sz="900" dirty="0" err="1" smtClean="0"/>
              <a:t>individual</a:t>
            </a:r>
            <a:r>
              <a:rPr lang="fr-FR" sz="900" dirty="0" smtClean="0"/>
              <a:t> </a:t>
            </a:r>
            <a:r>
              <a:rPr lang="fr-FR" sz="900" dirty="0" err="1" smtClean="0"/>
              <a:t>Hadoop</a:t>
            </a:r>
            <a:r>
              <a:rPr lang="fr-FR" sz="900" dirty="0" smtClean="0"/>
              <a:t> </a:t>
            </a:r>
            <a:r>
              <a:rPr lang="fr-FR" sz="900" dirty="0" err="1" smtClean="0"/>
              <a:t>projects</a:t>
            </a:r>
            <a:r>
              <a:rPr lang="fr-FR" sz="900" dirty="0" smtClean="0"/>
              <a:t> </a:t>
            </a:r>
            <a:r>
              <a:rPr lang="fr-FR" sz="900" dirty="0" err="1" smtClean="0"/>
              <a:t>like</a:t>
            </a:r>
            <a:r>
              <a:rPr lang="fr-FR" sz="900" dirty="0" smtClean="0"/>
              <a:t> </a:t>
            </a:r>
            <a:r>
              <a:rPr lang="fr-FR" sz="900" dirty="0" err="1" smtClean="0"/>
              <a:t>Spark</a:t>
            </a:r>
            <a:r>
              <a:rPr lang="fr-FR" sz="900" dirty="0" smtClean="0"/>
              <a:t>, Storm, </a:t>
            </a:r>
            <a:r>
              <a:rPr lang="fr-FR" sz="900" dirty="0" err="1" smtClean="0"/>
              <a:t>Flume</a:t>
            </a:r>
            <a:r>
              <a:rPr lang="fr-FR" sz="900" dirty="0" smtClean="0"/>
              <a:t>, </a:t>
            </a:r>
            <a:r>
              <a:rPr lang="fr-FR" sz="900" dirty="0" err="1" smtClean="0"/>
              <a:t>Sqoop</a:t>
            </a:r>
            <a:r>
              <a:rPr lang="fr-FR" sz="900" dirty="0" smtClean="0"/>
              <a:t>, Kafka, etc. </a:t>
            </a:r>
          </a:p>
          <a:p>
            <a:pPr marL="285750" marR="0" lvl="0" indent="-285750" algn="l" defTabSz="90937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smtClean="0"/>
              <a:t>Azure Data Lake has </a:t>
            </a:r>
            <a:r>
              <a:rPr lang="en-US" sz="900" b="1" dirty="0" smtClean="0"/>
              <a:t>no fixed limits on account size or file size</a:t>
            </a:r>
            <a:r>
              <a:rPr lang="en-US" sz="900" dirty="0" smtClean="0"/>
              <a:t>.   high resolution videos, scientific, medical, large backup data, event streams, web logs, IoT scenarios, and more. </a:t>
            </a:r>
            <a:r>
              <a:rPr lang="en-US" sz="900" b="1" dirty="0" smtClean="0"/>
              <a:t>Everything can be collected and stored in Azure Data Lake without restriction or prior understanding of business requirements</a:t>
            </a:r>
            <a:r>
              <a:rPr lang="en-US" sz="900" dirty="0" smtClean="0"/>
              <a:t>. </a:t>
            </a:r>
          </a:p>
          <a:p>
            <a:pPr marL="285750" marR="0" lvl="0" indent="-285750" algn="l" defTabSz="90937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smtClean="0"/>
              <a:t>Azure Data Lake is built for r</a:t>
            </a:r>
            <a:r>
              <a:rPr lang="en-US" sz="900" b="1" dirty="0" smtClean="0"/>
              <a:t>unning large analytic systems that require massive throughput to query and analyze petabytes of data</a:t>
            </a:r>
            <a:r>
              <a:rPr lang="en-US" sz="900" dirty="0" smtClean="0"/>
              <a:t>. Other cloud storage solutions are not always </a:t>
            </a:r>
            <a:r>
              <a:rPr lang="en-US" sz="900" b="1" dirty="0" smtClean="0"/>
              <a:t>optimized for parallel computation </a:t>
            </a:r>
            <a:r>
              <a:rPr lang="en-US" sz="900" dirty="0" smtClean="0"/>
              <a:t>resulting in additional work for application developers. With Azure Data Lake, you only need to focus on the application logic and we will automatically optimize for any throughput level. </a:t>
            </a:r>
          </a:p>
          <a:p>
            <a:pPr marL="285750" marR="0" lvl="0" indent="-285750" algn="l" defTabSz="90937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dirty="0" smtClean="0"/>
              <a:t>Data Lake is built to handle high volumes of small writes at low latency making </a:t>
            </a:r>
            <a:r>
              <a:rPr lang="en-US" sz="900" dirty="0" smtClean="0"/>
              <a:t>it </a:t>
            </a:r>
            <a:r>
              <a:rPr lang="en-US" sz="900" u="sng" dirty="0" smtClean="0"/>
              <a:t>optimized for near real-time scenarios like website analytics, Internet of Things (IoT), analytics from sensors</a:t>
            </a:r>
            <a:r>
              <a:rPr lang="en-US" sz="900" dirty="0" smtClean="0"/>
              <a:t>, and others. NoSQL databases like columnar and key-value stores can also integrate with the Data Lake.</a:t>
            </a:r>
            <a:endParaRPr lang="en-US" sz="900" dirty="0" smtClean="0">
              <a:effectLst/>
            </a:endParaRPr>
          </a:p>
          <a:p>
            <a:pPr marL="0" lvl="0" indent="0">
              <a:buFont typeface="Arial" panose="020B0604020202020204" pitchFamily="34" charset="0"/>
              <a:buNone/>
            </a:pPr>
            <a:endParaRPr lang="en-US" sz="900" b="1" kern="1200" dirty="0" smtClean="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endParaRPr lang="en-US" sz="900" kern="1200" dirty="0" smtClean="0">
              <a:solidFill>
                <a:schemeClr val="tx1"/>
              </a:solidFill>
              <a:effectLst/>
              <a:latin typeface="Segoe UI Light" pitchFamily="34" charset="0"/>
              <a:ea typeface="MS PGothic" panose="020B0600070205080204" pitchFamily="34" charset="-128"/>
              <a:cs typeface="ＭＳ Ｐゴシック" charset="0"/>
            </a:endParaRPr>
          </a:p>
          <a:p>
            <a:r>
              <a:rPr lang="en-US" sz="900" dirty="0" smtClean="0">
                <a:effectLst/>
              </a:rPr>
              <a:t>The </a:t>
            </a:r>
            <a:r>
              <a:rPr lang="en-US" sz="900" b="1" dirty="0" smtClean="0">
                <a:effectLst/>
              </a:rPr>
              <a:t>Azure SQL Data Warehouse</a:t>
            </a:r>
            <a:r>
              <a:rPr lang="en-US" sz="900" b="1" baseline="0" dirty="0" smtClean="0">
                <a:effectLst/>
              </a:rPr>
              <a:t> </a:t>
            </a:r>
            <a:r>
              <a:rPr lang="en-US" sz="900" baseline="0" dirty="0" smtClean="0">
                <a:effectLst/>
              </a:rPr>
              <a:t>g</a:t>
            </a:r>
            <a:r>
              <a:rPr lang="en-US" sz="900" dirty="0" smtClean="0">
                <a:effectLst/>
              </a:rPr>
              <a:t>ive   access to an elastic petabyte-scale, </a:t>
            </a:r>
            <a:r>
              <a:rPr lang="en-US" sz="900" b="1" dirty="0" smtClean="0">
                <a:effectLst/>
              </a:rPr>
              <a:t>data warehouse-as-a-service </a:t>
            </a:r>
            <a:r>
              <a:rPr lang="en-US" sz="900" dirty="0" smtClean="0">
                <a:effectLst/>
              </a:rPr>
              <a:t>offering that can scale according to their needs. </a:t>
            </a:r>
          </a:p>
          <a:p>
            <a:pPr marL="285750" indent="-285750">
              <a:buFont typeface="Arial" panose="020B0604020202020204" pitchFamily="34" charset="0"/>
              <a:buChar char="•"/>
            </a:pPr>
            <a:r>
              <a:rPr lang="en-US" sz="900" dirty="0" smtClean="0">
                <a:effectLst/>
              </a:rPr>
              <a:t>you  </a:t>
            </a:r>
            <a:r>
              <a:rPr lang="en-US" sz="900" b="1" dirty="0" smtClean="0">
                <a:effectLst/>
              </a:rPr>
              <a:t>only pay for the usage you need  Azure blob storage, as well as the hourly compute rates </a:t>
            </a:r>
            <a:r>
              <a:rPr lang="en-US" sz="900" dirty="0" smtClean="0">
                <a:effectLst/>
              </a:rPr>
              <a:t>they incur while working with the data. </a:t>
            </a:r>
          </a:p>
          <a:p>
            <a:pPr marL="285750" indent="-285750">
              <a:buFont typeface="Arial" panose="020B0604020202020204" pitchFamily="34" charset="0"/>
              <a:buChar char="•"/>
            </a:pPr>
            <a:r>
              <a:rPr lang="en-US" sz="900" dirty="0" smtClean="0">
                <a:effectLst/>
              </a:rPr>
              <a:t>give businesses the features they expect from their databases like </a:t>
            </a:r>
            <a:r>
              <a:rPr lang="en-US" sz="900" b="1" dirty="0" smtClean="0">
                <a:effectLst/>
              </a:rPr>
              <a:t>full indexing, partitions and columnar indexing</a:t>
            </a:r>
            <a:r>
              <a:rPr lang="en-US" sz="900" dirty="0" smtClean="0">
                <a:effectLst/>
              </a:rPr>
              <a:t>. </a:t>
            </a:r>
          </a:p>
          <a:p>
            <a:pPr marL="285750" indent="-285750">
              <a:buFont typeface="Arial" panose="020B0604020202020204" pitchFamily="34" charset="0"/>
              <a:buChar char="•"/>
            </a:pPr>
            <a:r>
              <a:rPr lang="en-US" sz="900" dirty="0" smtClean="0">
                <a:effectLst/>
              </a:rPr>
              <a:t>The company also argues that other data warehouses can take hours or days to resize, while SQL Data Warehouse </a:t>
            </a:r>
            <a:r>
              <a:rPr lang="en-US" sz="900" b="1" dirty="0" smtClean="0">
                <a:effectLst/>
              </a:rPr>
              <a:t>can adjust to a user’s needs in minutes </a:t>
            </a:r>
            <a:r>
              <a:rPr lang="en-US" sz="900" b="1" dirty="0" smtClean="0"/>
              <a:t>Azure</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You can then use a wide range of </a:t>
            </a:r>
            <a:r>
              <a:rPr lang="en-US" sz="900" b="1" kern="1200" dirty="0" smtClean="0">
                <a:solidFill>
                  <a:schemeClr val="tx1"/>
                </a:solidFill>
                <a:effectLst/>
                <a:latin typeface="Segoe UI Light" pitchFamily="34" charset="0"/>
                <a:ea typeface="+mn-ea"/>
                <a:cs typeface="+mn-cs"/>
              </a:rPr>
              <a:t>analytics services from Azure ML </a:t>
            </a:r>
            <a:r>
              <a:rPr lang="en-US" sz="900" kern="1200" dirty="0" smtClean="0">
                <a:solidFill>
                  <a:schemeClr val="tx1"/>
                </a:solidFill>
                <a:effectLst/>
                <a:latin typeface="Segoe UI Light" pitchFamily="34" charset="0"/>
                <a:ea typeface="+mn-ea"/>
                <a:cs typeface="+mn-cs"/>
              </a:rPr>
              <a:t>to Azure HDInsight to Azure Stream Analytics to analyze the data that are stored in the big data storage.  This means you can create analytics services and models specific to your business need (say real time demand forecasting).</a:t>
            </a:r>
          </a:p>
          <a:p>
            <a:endParaRPr lang="en-US" sz="900" kern="1200" dirty="0" smtClean="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Stream analytic </a:t>
            </a:r>
          </a:p>
          <a:p>
            <a:pPr marL="0" lvl="0" indent="0">
              <a:buFont typeface="Arial" panose="020B0604020202020204" pitchFamily="34" charset="0"/>
              <a:buNone/>
            </a:pPr>
            <a:r>
              <a:rPr lang="en-US" sz="900" dirty="0" smtClean="0"/>
              <a:t>Stream Analytics will </a:t>
            </a:r>
            <a:r>
              <a:rPr lang="en-US" sz="900" b="1" dirty="0" smtClean="0"/>
              <a:t>process ingested events in real-time</a:t>
            </a:r>
            <a:r>
              <a:rPr lang="en-US" sz="900" dirty="0" smtClean="0"/>
              <a:t>, </a:t>
            </a:r>
            <a:r>
              <a:rPr lang="en-US" sz="900" b="1" dirty="0" smtClean="0"/>
              <a:t>comparing multiple real-time streams </a:t>
            </a:r>
            <a:r>
              <a:rPr lang="en-US" sz="900" dirty="0" smtClean="0"/>
              <a:t>or </a:t>
            </a:r>
            <a:r>
              <a:rPr lang="en-US" sz="900" b="1" dirty="0" smtClean="0"/>
              <a:t>comparing real-time streams together with historical values </a:t>
            </a:r>
            <a:r>
              <a:rPr lang="en-US" sz="900" dirty="0" smtClean="0"/>
              <a:t>and models. This enables the detection of anomalies, transformation of incoming data, the ability to </a:t>
            </a:r>
            <a:r>
              <a:rPr lang="en-US" sz="900" b="1" dirty="0" smtClean="0"/>
              <a:t>trigger an alert when a specific error or condition appears </a:t>
            </a:r>
            <a:r>
              <a:rPr lang="en-US" sz="900" dirty="0" smtClean="0"/>
              <a:t>in the stream, and power real-time dashboards. </a:t>
            </a:r>
          </a:p>
          <a:p>
            <a:pPr marL="0" lvl="0" indent="0">
              <a:buFont typeface="Arial" panose="020B0604020202020204" pitchFamily="34" charset="0"/>
              <a:buNone/>
            </a:pPr>
            <a:r>
              <a:rPr lang="en-US" sz="900" b="1" dirty="0" smtClean="0"/>
              <a:t>But you can use open source</a:t>
            </a:r>
            <a:r>
              <a:rPr lang="en-US" sz="900" b="1" baseline="0" dirty="0" smtClean="0"/>
              <a:t> alternative CEP like Storm instead.</a:t>
            </a:r>
          </a:p>
          <a:p>
            <a:pPr marL="0" lvl="0" indent="0">
              <a:buFont typeface="Arial" panose="020B0604020202020204" pitchFamily="34" charset="0"/>
              <a:buNone/>
            </a:pPr>
            <a:endPar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0" lvl="0" indent="0">
              <a:buFont typeface="Arial" panose="020B0604020202020204" pitchFamily="34" charset="0"/>
              <a:buNone/>
            </a:pPr>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Machine learning</a:t>
            </a:r>
          </a:p>
          <a:p>
            <a:pPr marL="0" lvl="0" indent="0">
              <a:buFont typeface="Arial" panose="020B0604020202020204" pitchFamily="34" charset="0"/>
              <a:buNone/>
            </a:pPr>
            <a:r>
              <a:rPr lang="en-US" sz="900" b="0" kern="1200" dirty="0" smtClean="0">
                <a:solidFill>
                  <a:schemeClr val="tx1"/>
                </a:solidFill>
                <a:effectLst/>
                <a:latin typeface="Segoe UI Light" pitchFamily="34" charset="0"/>
                <a:ea typeface="MS PGothic" panose="020B0600070205080204" pitchFamily="34" charset="-128"/>
                <a:cs typeface="ＭＳ Ｐゴシック" charset="0"/>
              </a:rPr>
              <a:t>Use</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 powerful algorithm </a:t>
            </a:r>
            <a:r>
              <a:rPr lang="en-US" sz="900" b="0" kern="1200" dirty="0" smtClean="0">
                <a:solidFill>
                  <a:schemeClr val="tx1"/>
                </a:solidFill>
                <a:effectLst/>
                <a:latin typeface="Segoe UI Light" pitchFamily="34" charset="0"/>
                <a:ea typeface="MS PGothic" panose="020B0600070205080204" pitchFamily="34" charset="-128"/>
                <a:cs typeface="ＭＳ Ｐゴシック" charset="0"/>
              </a:rPr>
              <a:t>Powerful  to learn from past data in order to predict</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 the future. We are using it today to develop Kinect for gesture recognition, </a:t>
            </a:r>
            <a:r>
              <a:rPr lang="en-US" sz="900" b="0" kern="1200" baseline="0" dirty="0" err="1" smtClean="0">
                <a:solidFill>
                  <a:schemeClr val="tx1"/>
                </a:solidFill>
                <a:effectLst/>
                <a:latin typeface="Segoe UI Light" pitchFamily="34" charset="0"/>
                <a:ea typeface="MS PGothic" panose="020B0600070205080204" pitchFamily="34" charset="-128"/>
                <a:cs typeface="ＭＳ Ｐゴシック" charset="0"/>
              </a:rPr>
              <a:t>bing</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 for search, Cortana , skype translator. </a:t>
            </a:r>
            <a:r>
              <a:rPr lang="en-US" sz="900" b="1" kern="1200" baseline="0" dirty="0" smtClean="0">
                <a:solidFill>
                  <a:schemeClr val="tx1"/>
                </a:solidFill>
                <a:effectLst/>
                <a:latin typeface="Segoe UI Light" pitchFamily="34" charset="0"/>
                <a:ea typeface="MS PGothic" panose="020B0600070205080204" pitchFamily="34" charset="-128"/>
                <a:cs typeface="ＭＳ Ｐゴシック" charset="0"/>
              </a:rPr>
              <a:t>In business it is used to do predictive maintenance,  sales forecast, recommendations, fraud detection…</a:t>
            </a:r>
            <a:endParaRPr lang="en-US" sz="900" b="1" kern="1200" dirty="0" smtClean="0">
              <a:solidFill>
                <a:schemeClr val="tx1"/>
              </a:solidFill>
              <a:effectLst/>
              <a:latin typeface="Segoe UI Light" pitchFamily="34" charset="0"/>
              <a:ea typeface="MS PGothic" panose="020B0600070205080204" pitchFamily="34" charset="-128"/>
              <a:cs typeface="ＭＳ Ｐゴシック" charset="0"/>
            </a:endParaRPr>
          </a:p>
          <a:p>
            <a:r>
              <a:rPr lang="en-US" sz="900" dirty="0" smtClean="0"/>
              <a:t>Azure ML studio offers a browser</a:t>
            </a:r>
            <a:r>
              <a:rPr lang="en-US" sz="900" baseline="0" dirty="0" smtClean="0"/>
              <a:t> based development studio u</a:t>
            </a:r>
            <a:r>
              <a:rPr lang="en-US" sz="900" dirty="0" smtClean="0"/>
              <a:t>sing drag and drop gestures and simple data flow graphs to set up experiments. Reusing a library building blocks , R and Python packages and best-in-class algorithms from Microsoft businesses like Xbox and Bing.   </a:t>
            </a:r>
            <a:r>
              <a:rPr lang="en-US" sz="900" b="1" dirty="0" smtClean="0"/>
              <a:t>Experiments are easily shared</a:t>
            </a:r>
            <a:r>
              <a:rPr lang="en-US" sz="900" dirty="0" smtClean="0"/>
              <a:t>, so others can pick up where you left off.  </a:t>
            </a:r>
            <a:r>
              <a:rPr lang="en-US" sz="900" b="1" dirty="0" smtClean="0"/>
              <a:t>You can deploy your model  live as a fully managed web service </a:t>
            </a:r>
            <a:r>
              <a:rPr lang="en-US" sz="900" dirty="0" smtClean="0"/>
              <a:t>that can connect to any data, anywhere.  As your needs change, you can easily </a:t>
            </a:r>
            <a:r>
              <a:rPr lang="en-US" sz="900" b="1" dirty="0" smtClean="0"/>
              <a:t>update your solution </a:t>
            </a:r>
            <a:r>
              <a:rPr lang="en-US" sz="900" dirty="0" smtClean="0"/>
              <a:t>and put it back into production, while still being able to revisit your previous results</a:t>
            </a:r>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resultant analytics services and models created by taking these steps can then be surfaced as </a:t>
            </a:r>
            <a:r>
              <a:rPr lang="en-US" sz="900" b="1" kern="1200" dirty="0" smtClean="0">
                <a:solidFill>
                  <a:schemeClr val="tx1"/>
                </a:solidFill>
                <a:effectLst/>
                <a:latin typeface="Segoe UI Light" pitchFamily="34" charset="0"/>
                <a:ea typeface="+mn-ea"/>
                <a:cs typeface="+mn-cs"/>
              </a:rPr>
              <a:t>interactive dashboards and visualizations via Power BI</a:t>
            </a:r>
          </a:p>
          <a:p>
            <a:r>
              <a:rPr lang="en-US" sz="900" b="1" kern="1200" dirty="0" smtClean="0">
                <a:solidFill>
                  <a:schemeClr val="tx1"/>
                </a:solidFill>
                <a:effectLst/>
                <a:latin typeface="Segoe UI Light" pitchFamily="34" charset="0"/>
                <a:ea typeface="MS PGothic" panose="020B0600070205080204" pitchFamily="34" charset="-128"/>
                <a:cs typeface="ＭＳ Ｐゴシック" charset="0"/>
              </a:rPr>
              <a:t>Visualize</a:t>
            </a:r>
            <a:endParaRPr lang="en-US" sz="900" kern="1200" dirty="0" smtClean="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Microsoft’s secret weapon, well not that secret, is Excel. Over 1 billion people use Excel to make decisions. Over the past years, they’ve built advanced visualization and in-memory capabilities for Excel so that it is the one familiar place everyone can go to visualize and decide. </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Power BI, we’ve overlaid powerful visualization and business intelligence capabilities. </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You have the ability to ask simple questions against the prepared data models to return rich charts and graphs. </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You have the ability</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to easily build drag-and-drop dashboards, then publish them for collaborating across your team. </a:t>
            </a:r>
          </a:p>
          <a:p>
            <a:pPr marL="171450" lvl="0" indent="-171450">
              <a:buFont typeface="Arial" panose="020B0604020202020204" pitchFamily="34" charset="0"/>
              <a:buChar cha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You have mobile access to your insights anywhere and from any device. </a:t>
            </a:r>
            <a:endParaRPr lang="en-US" sz="900" kern="1200" dirty="0" smtClean="0">
              <a:solidFill>
                <a:schemeClr val="tx1"/>
              </a:solidFill>
              <a:effectLst/>
              <a:latin typeface="Segoe UI Light" pitchFamily="34" charset="0"/>
              <a:ea typeface="MS PGothic" panose="020B0600070205080204" pitchFamily="34" charset="-128"/>
              <a:cs typeface="ＭＳ Ｐゴシック" charset="0"/>
            </a:endParaRPr>
          </a:p>
          <a:p>
            <a:pPr marL="0" lvl="0" indent="0">
              <a:buFont typeface="Arial" panose="020B0604020202020204" pitchFamily="34" charset="0"/>
              <a:buNone/>
            </a:pPr>
            <a:endParaRPr lang="en-US" sz="900" kern="120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sz="900" b="1"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a:t>
            </a:r>
            <a:r>
              <a:rPr lang="en-US" sz="900" b="1" kern="1200" dirty="0" smtClean="0">
                <a:solidFill>
                  <a:schemeClr val="tx1"/>
                </a:solidFill>
                <a:effectLst/>
                <a:latin typeface="Segoe UI Light" pitchFamily="34" charset="0"/>
                <a:ea typeface="+mn-ea"/>
                <a:cs typeface="+mn-cs"/>
              </a:rPr>
              <a:t>Cortana, so end users can naturally interact with them via speech </a:t>
            </a:r>
            <a:r>
              <a:rPr lang="en-US" sz="900" kern="1200" dirty="0" smtClean="0">
                <a:solidFill>
                  <a:schemeClr val="tx1"/>
                </a:solidFill>
                <a:effectLst/>
                <a:latin typeface="Segoe UI Light" pitchFamily="34" charset="0"/>
                <a:ea typeface="+mn-ea"/>
                <a:cs typeface="+mn-cs"/>
              </a:rPr>
              <a:t>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11/30/2015 9:07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93194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9</a:t>
            </a:fld>
            <a:endParaRPr lang="en-US"/>
          </a:p>
        </p:txBody>
      </p:sp>
    </p:spTree>
    <p:extLst>
      <p:ext uri="{BB962C8B-B14F-4D97-AF65-F5344CB8AC3E}">
        <p14:creationId xmlns:p14="http://schemas.microsoft.com/office/powerpoint/2010/main" val="407504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smtClean="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192835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900" b="0" i="0" u="none" strike="noStrike" kern="1200" dirty="0" smtClean="0">
                <a:solidFill>
                  <a:schemeClr val="tx1"/>
                </a:solidFill>
                <a:effectLst/>
                <a:latin typeface="Segoe UI Light" pitchFamily="34" charset="0"/>
                <a:ea typeface="+mn-ea"/>
                <a:cs typeface="+mn-cs"/>
              </a:rPr>
              <a:t>The Opportunity</a:t>
            </a:r>
            <a:r>
              <a:rPr lang="en-US" sz="900" b="0" i="0" u="none" strike="noStrike" kern="1200" baseline="0" dirty="0" smtClean="0">
                <a:solidFill>
                  <a:schemeClr val="tx1"/>
                </a:solidFill>
                <a:effectLst/>
                <a:latin typeface="Segoe UI Light" pitchFamily="34" charset="0"/>
                <a:ea typeface="+mn-ea"/>
                <a:cs typeface="+mn-cs"/>
              </a:rPr>
              <a:t> [update w/ WPC figures]</a:t>
            </a:r>
            <a:endParaRPr lang="en-US" sz="900" b="0" i="0" u="none" strike="noStrike" kern="1200" dirty="0" smtClean="0">
              <a:solidFill>
                <a:schemeClr val="tx1"/>
              </a:solidFill>
              <a:effectLst/>
              <a:latin typeface="Segoe UI Light" pitchFamily="34" charset="0"/>
              <a:ea typeface="+mn-ea"/>
              <a:cs typeface="+mn-cs"/>
            </a:endParaRPr>
          </a:p>
          <a:p>
            <a:pPr marL="171450" indent="-171450" rtl="0" fontAlgn="base">
              <a:buFont typeface="Arial" panose="020B0604020202020204" pitchFamily="34" charset="0"/>
              <a:buChar char="•"/>
            </a:pPr>
            <a:r>
              <a:rPr lang="en-US" sz="900" b="0" i="0" u="none" strike="noStrike" kern="1200" dirty="0" smtClean="0">
                <a:solidFill>
                  <a:schemeClr val="tx1"/>
                </a:solidFill>
                <a:effectLst/>
                <a:latin typeface="Segoe UI Light" pitchFamily="34" charset="0"/>
                <a:ea typeface="+mn-ea"/>
                <a:cs typeface="+mn-cs"/>
              </a:rPr>
              <a:t>Over 1 billion people use Office – 1 in 7 people on the planet</a:t>
            </a:r>
            <a:endParaRPr lang="en-US" sz="900" b="0" i="0" kern="1200" dirty="0" smtClean="0">
              <a:solidFill>
                <a:schemeClr val="tx1"/>
              </a:solidFill>
              <a:effectLst/>
              <a:latin typeface="Segoe UI Light" pitchFamily="34" charset="0"/>
              <a:ea typeface="+mn-ea"/>
              <a:cs typeface="+mn-cs"/>
            </a:endParaRPr>
          </a:p>
          <a:p>
            <a:pPr marL="171450" indent="-171450" rtl="0" fontAlgn="base">
              <a:buFont typeface="Arial" panose="020B0604020202020204" pitchFamily="34" charset="0"/>
              <a:buChar char="•"/>
            </a:pPr>
            <a:r>
              <a:rPr lang="en-US" sz="900" b="0" i="0" u="none" strike="noStrike" kern="1200" dirty="0" smtClean="0">
                <a:solidFill>
                  <a:schemeClr val="tx1"/>
                </a:solidFill>
                <a:effectLst/>
                <a:latin typeface="Segoe UI Light" pitchFamily="34" charset="0"/>
                <a:ea typeface="+mn-ea"/>
                <a:cs typeface="+mn-cs"/>
              </a:rPr>
              <a:t>More than 50 million commercial</a:t>
            </a:r>
            <a:r>
              <a:rPr lang="en-US" sz="900" b="0" i="0" u="none" strike="noStrike" kern="1200" baseline="0" dirty="0" smtClean="0">
                <a:solidFill>
                  <a:schemeClr val="tx1"/>
                </a:solidFill>
                <a:effectLst/>
                <a:latin typeface="Segoe UI Light" pitchFamily="34" charset="0"/>
                <a:ea typeface="+mn-ea"/>
                <a:cs typeface="+mn-cs"/>
              </a:rPr>
              <a:t> monthly active users</a:t>
            </a:r>
            <a:endParaRPr lang="en-US" sz="900" b="0" i="0" u="none" strike="noStrike" kern="1200" dirty="0" smtClean="0">
              <a:solidFill>
                <a:schemeClr val="tx1"/>
              </a:solidFill>
              <a:effectLst/>
              <a:latin typeface="Segoe UI Light" pitchFamily="34" charset="0"/>
              <a:ea typeface="+mn-ea"/>
              <a:cs typeface="+mn-cs"/>
            </a:endParaRPr>
          </a:p>
          <a:p>
            <a:pPr marL="171450" indent="-171450" rtl="0" fontAlgn="base">
              <a:buFont typeface="Arial" panose="020B0604020202020204" pitchFamily="34" charset="0"/>
              <a:buChar char="•"/>
            </a:pPr>
            <a:r>
              <a:rPr lang="en-US" sz="900" b="0" i="0" u="none" strike="noStrike" kern="1200" dirty="0" smtClean="0">
                <a:solidFill>
                  <a:schemeClr val="tx1"/>
                </a:solidFill>
                <a:effectLst/>
                <a:latin typeface="Segoe UI Light" pitchFamily="34" charset="0"/>
                <a:ea typeface="+mn-ea"/>
                <a:cs typeface="+mn-cs"/>
              </a:rPr>
              <a:t>There have been more than 35 million downloads of Word, Excel, PowerPoint and OneNote on the iPad</a:t>
            </a:r>
            <a:endParaRPr lang="en-US" sz="900" b="0" i="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B9C3C9DC-C0A3-4640-9A7A-3DC41095AE2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264445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6.xml"/><Relationship Id="rId1" Type="http://schemas.openxmlformats.org/officeDocument/2006/relationships/themeOverride" Target="../theme/themeOverride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7.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8.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smtClean="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296642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89230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58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388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176311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2014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52783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2621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5910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62891282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91577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smtClean="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smtClean="0"/>
              <a:t>Demo title</a:t>
            </a:r>
            <a:endParaRPr lang="en-US" dirty="0"/>
          </a:p>
        </p:txBody>
      </p:sp>
    </p:spTree>
    <p:extLst>
      <p:ext uri="{BB962C8B-B14F-4D97-AF65-F5344CB8AC3E}">
        <p14:creationId xmlns:p14="http://schemas.microsoft.com/office/powerpoint/2010/main" val="647400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5416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76111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595975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0448925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5713325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297509173"/>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95246959"/>
      </p:ext>
    </p:extLst>
  </p:cSld>
  <p:clrMapOvr>
    <a:masterClrMapping/>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030762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077039566"/>
      </p:ext>
    </p:extLst>
  </p:cSld>
  <p:clrMapOvr>
    <a:masterClrMapping/>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133920"/>
      </p:ext>
    </p:extLst>
  </p:cSld>
  <p:clrMapOvr>
    <a:masterClrMapping/>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9752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073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9860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0348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8723383"/>
      </p:ext>
    </p:extLst>
  </p:cSld>
  <p:clrMapOvr>
    <a:masterClrMapping/>
  </p:clrMapOvr>
  <p:transition advClick="0">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0113662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013880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GB" smtClean="0">
                <a:solidFill>
                  <a:srgbClr val="505050"/>
                </a:solidFill>
              </a:rPr>
              <a:pPr defTabSz="914523"/>
              <a:t>‹#›</a:t>
            </a:fld>
            <a:endParaRPr lang="en-GB" dirty="0">
              <a:solidFill>
                <a:srgbClr val="505050"/>
              </a:solidFill>
            </a:endParaRPr>
          </a:p>
        </p:txBody>
      </p:sp>
    </p:spTree>
    <p:extLst>
      <p:ext uri="{BB962C8B-B14F-4D97-AF65-F5344CB8AC3E}">
        <p14:creationId xmlns:p14="http://schemas.microsoft.com/office/powerpoint/2010/main" val="36185691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smtClean="0"/>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27255315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9787617"/>
      </p:ext>
    </p:extLst>
  </p:cSld>
  <p:clrMapOvr>
    <a:masterClrMapping/>
  </p:clrMapOvr>
  <p:transition advClick="0">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602129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61"/>
            <a:ext cx="3859607" cy="134483"/>
          </a:xfrm>
          <a:prstGeom prst="rect">
            <a:avLst/>
          </a:prstGeom>
        </p:spPr>
        <p:txBody>
          <a:bodyPr/>
          <a:lstStyle>
            <a:lvl1pPr>
              <a:defRPr>
                <a:solidFill>
                  <a:schemeClr val="tx2"/>
                </a:solidFill>
              </a:defRPr>
            </a:lvl1pPr>
          </a:lstStyle>
          <a:p>
            <a:pPr defTabSz="914192"/>
            <a:r>
              <a:rPr lang="en-US" smtClean="0">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367180" y="6437261"/>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3"/>
          </p:nvPr>
        </p:nvSpPr>
        <p:spPr>
          <a:xfrm>
            <a:off x="269240" y="361911"/>
            <a:ext cx="10757098" cy="1004683"/>
          </a:xfrm>
          <a:prstGeom prst="rect">
            <a:avLst/>
          </a:prstGeom>
        </p:spPr>
        <p:txBody>
          <a:bodyPr lIns="146304" tIns="91440" rIns="146304" bIns="91440">
            <a:noAutofit/>
          </a:bodyPr>
          <a:lstStyle>
            <a:lvl1pPr marL="0" indent="0">
              <a:lnSpc>
                <a:spcPct val="90000"/>
              </a:lnSpc>
              <a:spcBef>
                <a:spcPts val="1058"/>
              </a:spcBef>
              <a:spcAft>
                <a:spcPts val="2117"/>
              </a:spcAft>
              <a:buFontTx/>
              <a:buNone/>
              <a:defRPr lang="en-US" sz="4318" b="0" i="0" kern="1200" spc="0" baseline="0" dirty="0" smtClean="0">
                <a:solidFill>
                  <a:schemeClr val="tx2"/>
                </a:solidFill>
                <a:latin typeface="+mj-lt"/>
                <a:ea typeface="+mn-ea"/>
                <a:cs typeface="+mn-cs"/>
              </a:defRPr>
            </a:lvl1pPr>
          </a:lstStyle>
          <a:p>
            <a:pPr marL="0" marR="0" lvl="0" indent="0" algn="l" defTabSz="822696" rtl="0" eaLnBrk="1" fontAlgn="auto" latinLnBrk="0" hangingPunct="1">
              <a:lnSpc>
                <a:spcPct val="90000"/>
              </a:lnSpc>
              <a:spcBef>
                <a:spcPts val="1058"/>
              </a:spcBef>
              <a:spcAft>
                <a:spcPts val="2117"/>
              </a:spcAft>
              <a:buClrTx/>
              <a:buSzPct val="90000"/>
              <a:buFontTx/>
              <a:buNone/>
              <a:tabLst/>
            </a:pPr>
            <a:r>
              <a:rPr lang="en-US" dirty="0" smtClean="0"/>
              <a:t>Click to edit Master text styles</a:t>
            </a:r>
          </a:p>
        </p:txBody>
      </p:sp>
    </p:spTree>
    <p:extLst>
      <p:ext uri="{BB962C8B-B14F-4D97-AF65-F5344CB8AC3E}">
        <p14:creationId xmlns:p14="http://schemas.microsoft.com/office/powerpoint/2010/main" val="397087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06774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33481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08" y="6477875"/>
            <a:ext cx="761999" cy="380126"/>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3629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smtClean="0"/>
              <a:t>Click to add subtitle</a:t>
            </a:r>
          </a:p>
        </p:txBody>
      </p:sp>
    </p:spTree>
    <p:extLst>
      <p:ext uri="{BB962C8B-B14F-4D97-AF65-F5344CB8AC3E}">
        <p14:creationId xmlns:p14="http://schemas.microsoft.com/office/powerpoint/2010/main" val="2762650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920335"/>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300064"/>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942808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1">
                <a:gradFill>
                  <a:gsLst>
                    <a:gs pos="8333">
                      <a:schemeClr val="bg1"/>
                    </a:gs>
                    <a:gs pos="90000">
                      <a:schemeClr val="bg1"/>
                    </a:gs>
                  </a:gsLst>
                  <a:lin ang="5400000" scaled="0"/>
                </a:gradFill>
              </a:defRPr>
            </a:lvl2pPr>
            <a:lvl3pPr marL="224097" indent="0">
              <a:buNone/>
              <a:defRPr>
                <a:gradFill>
                  <a:gsLst>
                    <a:gs pos="8333">
                      <a:schemeClr val="bg1"/>
                    </a:gs>
                    <a:gs pos="90000">
                      <a:schemeClr val="bg1"/>
                    </a:gs>
                  </a:gsLst>
                  <a:lin ang="5400000" scaled="0"/>
                </a:gradFill>
              </a:defRPr>
            </a:lvl3pPr>
            <a:lvl4pPr marL="448193" indent="0">
              <a:buNone/>
              <a:defRPr>
                <a:gradFill>
                  <a:gsLst>
                    <a:gs pos="8333">
                      <a:schemeClr val="bg1"/>
                    </a:gs>
                    <a:gs pos="90000">
                      <a:schemeClr val="bg1"/>
                    </a:gs>
                  </a:gsLst>
                  <a:lin ang="5400000" scaled="0"/>
                </a:gradFill>
              </a:defRPr>
            </a:lvl4pPr>
            <a:lvl5pPr marL="672290" indent="0">
              <a:buNone/>
              <a:defRPr>
                <a:gradFill>
                  <a:gsLst>
                    <a:gs pos="8333">
                      <a:schemeClr val="bg1"/>
                    </a:gs>
                    <a:gs pos="9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6998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404165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165320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38655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23768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69679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687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276110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17447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2061167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smtClean="0"/>
              <a:t>Click to edit Master title style</a:t>
            </a:r>
            <a:endParaRPr lang="en-US"/>
          </a:p>
        </p:txBody>
      </p:sp>
    </p:spTree>
    <p:extLst>
      <p:ext uri="{BB962C8B-B14F-4D97-AF65-F5344CB8AC3E}">
        <p14:creationId xmlns:p14="http://schemas.microsoft.com/office/powerpoint/2010/main" val="173536111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8" spc="-98"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208644501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93913725"/>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39322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3909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20267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5657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78D7"/>
        </a:solidFill>
        <a:effectLst/>
      </p:bgPr>
    </p:bg>
    <p:spTree>
      <p:nvGrpSpPr>
        <p:cNvPr id="1" name=""/>
        <p:cNvGrpSpPr/>
        <p:nvPr/>
      </p:nvGrpSpPr>
      <p:grpSpPr>
        <a:xfrm>
          <a:off x="0" y="0"/>
          <a:ext cx="0" cy="0"/>
          <a:chOff x="0" y="0"/>
          <a:chExt cx="0" cy="0"/>
        </a:xfrm>
      </p:grpSpPr>
      <p:pic>
        <p:nvPicPr>
          <p:cNvPr id="21"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269239" y="257692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42724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67683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86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27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02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442232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eaLnBrk="0" hangingPunct="0">
              <a:defRPr/>
            </a:pPr>
            <a:r>
              <a:rPr lang="en-US" sz="686" dirty="0">
                <a:gradFill>
                  <a:gsLst>
                    <a:gs pos="0">
                      <a:srgbClr val="505050"/>
                    </a:gs>
                    <a:gs pos="100000">
                      <a:srgbClr val="505050"/>
                    </a:gs>
                  </a:gsLst>
                  <a:lin ang="5400000" scaled="0"/>
                </a:gradFill>
                <a:ea typeface="MS PGothic" panose="020B0600070205080204" pitchFamily="34" charset="-128"/>
                <a:cs typeface="Segoe UI" pitchFamily="34" charset="0"/>
              </a:rPr>
              <a:t>© </a:t>
            </a:r>
            <a:r>
              <a:rPr lang="en-US" sz="686" dirty="0" smtClean="0">
                <a:gradFill>
                  <a:gsLst>
                    <a:gs pos="0">
                      <a:srgbClr val="505050"/>
                    </a:gs>
                    <a:gs pos="100000">
                      <a:srgbClr val="505050"/>
                    </a:gs>
                  </a:gsLst>
                  <a:lin ang="5400000" scaled="0"/>
                </a:gradFill>
                <a:ea typeface="MS PGothic" panose="020B0600070205080204" pitchFamily="34" charset="-128"/>
                <a:cs typeface="Segoe UI" pitchFamily="34" charset="0"/>
              </a:rPr>
              <a:t>2015 </a:t>
            </a:r>
            <a:r>
              <a:rPr lang="en-US" sz="686" dirty="0">
                <a:gradFill>
                  <a:gsLst>
                    <a:gs pos="0">
                      <a:srgbClr val="505050"/>
                    </a:gs>
                    <a:gs pos="100000">
                      <a:srgbClr val="505050"/>
                    </a:gs>
                  </a:gsLst>
                  <a:lin ang="5400000" scaled="0"/>
                </a:gradFill>
                <a:ea typeface="MS PGothic" panose="020B0600070205080204" pitchFamily="34" charset="-128"/>
                <a:cs typeface="Segoe UI" pitchFamily="34" charset="0"/>
              </a:rPr>
              <a:t>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57097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29265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bwMode="auto">
          <a:xfrm>
            <a:off x="269239" y="291073"/>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algn="ctr" defTabSz="91393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8"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1" baseline="0">
                <a:solidFill>
                  <a:schemeClr val="bg1"/>
                </a:solidFill>
              </a:defRPr>
            </a:lvl1pPr>
          </a:lstStyle>
          <a:p>
            <a:r>
              <a:rPr lang="en-US" smtClean="0"/>
              <a:t>Click to edit Master title style</a:t>
            </a:r>
            <a:endParaRPr lang="en-US" dirty="0"/>
          </a:p>
        </p:txBody>
      </p:sp>
      <p:sp>
        <p:nvSpPr>
          <p:cNvPr id="19" name="Subtitle 2"/>
          <p:cNvSpPr>
            <a:spLocks noGrp="1"/>
          </p:cNvSpPr>
          <p:nvPr>
            <p:ph type="subTitle" idx="1"/>
          </p:nvPr>
        </p:nvSpPr>
        <p:spPr>
          <a:xfrm>
            <a:off x="375958"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112" indent="0" algn="ctr">
              <a:buNone/>
              <a:defRPr>
                <a:solidFill>
                  <a:schemeClr val="tx1">
                    <a:tint val="75000"/>
                  </a:schemeClr>
                </a:solidFill>
              </a:defRPr>
            </a:lvl2pPr>
            <a:lvl3pPr marL="896225" indent="0" algn="ctr">
              <a:buNone/>
              <a:defRPr>
                <a:solidFill>
                  <a:schemeClr val="tx1">
                    <a:tint val="75000"/>
                  </a:schemeClr>
                </a:solidFill>
              </a:defRPr>
            </a:lvl3pPr>
            <a:lvl4pPr marL="1344336" indent="0" algn="ctr">
              <a:buNone/>
              <a:defRPr>
                <a:solidFill>
                  <a:schemeClr val="tx1">
                    <a:tint val="75000"/>
                  </a:schemeClr>
                </a:solidFill>
              </a:defRPr>
            </a:lvl4pPr>
            <a:lvl5pPr marL="1792450" indent="0" algn="ctr">
              <a:buNone/>
              <a:defRPr>
                <a:solidFill>
                  <a:schemeClr val="tx1">
                    <a:tint val="75000"/>
                  </a:schemeClr>
                </a:solidFill>
              </a:defRPr>
            </a:lvl5pPr>
            <a:lvl6pPr marL="2240563" indent="0" algn="ctr">
              <a:buNone/>
              <a:defRPr>
                <a:solidFill>
                  <a:schemeClr val="tx1">
                    <a:tint val="75000"/>
                  </a:schemeClr>
                </a:solidFill>
              </a:defRPr>
            </a:lvl6pPr>
            <a:lvl7pPr marL="2688675" indent="0" algn="ctr">
              <a:buNone/>
              <a:defRPr>
                <a:solidFill>
                  <a:schemeClr val="tx1">
                    <a:tint val="75000"/>
                  </a:schemeClr>
                </a:solidFill>
              </a:defRPr>
            </a:lvl7pPr>
            <a:lvl8pPr marL="3136786" indent="0" algn="ctr">
              <a:buNone/>
              <a:defRPr>
                <a:solidFill>
                  <a:schemeClr val="tx1">
                    <a:tint val="75000"/>
                  </a:schemeClr>
                </a:solidFill>
              </a:defRPr>
            </a:lvl8pPr>
            <a:lvl9pPr marL="3584899"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22095998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375538610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4798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880023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6915757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8264533"/>
      </p:ext>
    </p:extLst>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7263930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82246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664583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lang="en-US" dirty="0" smtClean="0"/>
              <a:t>Microsoft Confidential</a:t>
            </a:r>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5065611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mtClean="0"/>
              <a:t>Microsoft Confidential</a:t>
            </a:r>
            <a:endParaRPr lang="en-US"/>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361591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2720729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7455916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44467073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406521582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209907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smtClean="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smtClean="0"/>
              <a:t>Demo title</a:t>
            </a:r>
            <a:endParaRPr lang="en-US" dirty="0"/>
          </a:p>
        </p:txBody>
      </p:sp>
    </p:spTree>
    <p:extLst>
      <p:ext uri="{BB962C8B-B14F-4D97-AF65-F5344CB8AC3E}">
        <p14:creationId xmlns:p14="http://schemas.microsoft.com/office/powerpoint/2010/main" val="2172226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56930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76448243"/>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89607779"/>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2435440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46971496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61981567"/>
      </p:ext>
    </p:extLst>
  </p:cSld>
  <p:clrMapOvr>
    <a:masterClrMapping/>
  </p:clrMapOvr>
  <p:transition advClick="0">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0746836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20339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54846569"/>
      </p:ext>
    </p:extLst>
  </p:cSld>
  <p:clrMapOvr>
    <a:masterClrMapping/>
  </p:clrMapOvr>
  <p:transition advClick="0">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894336"/>
      </p:ext>
    </p:extLst>
  </p:cSld>
  <p:clrMapOvr>
    <a:masterClrMapping/>
  </p:clrMapOvr>
  <p:transition advClick="0">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4830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41307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08644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5106460"/>
      </p:ext>
    </p:extLst>
  </p:cSld>
  <p:clrMapOvr>
    <a:masterClrMapping/>
  </p:clrMapOvr>
  <p:transition advClick="0">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864320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550903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GB" smtClean="0">
                <a:solidFill>
                  <a:srgbClr val="505050"/>
                </a:solidFill>
              </a:rPr>
              <a:pPr defTabSz="914523"/>
              <a:t>‹#›</a:t>
            </a:fld>
            <a:endParaRPr lang="en-GB" dirty="0">
              <a:solidFill>
                <a:srgbClr val="505050"/>
              </a:solidFill>
            </a:endParaRPr>
          </a:p>
        </p:txBody>
      </p:sp>
    </p:spTree>
    <p:extLst>
      <p:ext uri="{BB962C8B-B14F-4D97-AF65-F5344CB8AC3E}">
        <p14:creationId xmlns:p14="http://schemas.microsoft.com/office/powerpoint/2010/main" val="20754417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smtClean="0"/>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9671883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0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065326646"/>
      </p:ext>
    </p:extLst>
  </p:cSld>
  <p:clrMapOvr>
    <a:masterClrMapping/>
  </p:clrMapOvr>
  <p:transition advClick="0">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25860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6034686"/>
      </p:ext>
    </p:extLst>
  </p:cSld>
  <p:clrMapOvr>
    <a:masterClrMapping/>
  </p:clrMapOvr>
  <p:transition advClick="0">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61"/>
            <a:ext cx="3859607" cy="134483"/>
          </a:xfrm>
          <a:prstGeom prst="rect">
            <a:avLst/>
          </a:prstGeom>
        </p:spPr>
        <p:txBody>
          <a:bodyPr/>
          <a:lstStyle>
            <a:lvl1pPr>
              <a:defRPr>
                <a:solidFill>
                  <a:schemeClr val="tx2"/>
                </a:solidFill>
              </a:defRPr>
            </a:lvl1pPr>
          </a:lstStyle>
          <a:p>
            <a:pPr defTabSz="914192"/>
            <a:r>
              <a:rPr lang="en-US" smtClean="0">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367180" y="6437261"/>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3"/>
          </p:nvPr>
        </p:nvSpPr>
        <p:spPr>
          <a:xfrm>
            <a:off x="269240" y="361911"/>
            <a:ext cx="10757098" cy="1004683"/>
          </a:xfrm>
          <a:prstGeom prst="rect">
            <a:avLst/>
          </a:prstGeom>
        </p:spPr>
        <p:txBody>
          <a:bodyPr lIns="146304" tIns="91440" rIns="146304" bIns="91440">
            <a:noAutofit/>
          </a:bodyPr>
          <a:lstStyle>
            <a:lvl1pPr marL="0" indent="0">
              <a:lnSpc>
                <a:spcPct val="90000"/>
              </a:lnSpc>
              <a:spcBef>
                <a:spcPts val="1058"/>
              </a:spcBef>
              <a:spcAft>
                <a:spcPts val="2117"/>
              </a:spcAft>
              <a:buFontTx/>
              <a:buNone/>
              <a:defRPr lang="en-US" sz="4318" b="0" i="0" kern="1200" spc="0" baseline="0" dirty="0" smtClean="0">
                <a:solidFill>
                  <a:schemeClr val="tx2"/>
                </a:solidFill>
                <a:latin typeface="+mj-lt"/>
                <a:ea typeface="+mn-ea"/>
                <a:cs typeface="+mn-cs"/>
              </a:defRPr>
            </a:lvl1pPr>
          </a:lstStyle>
          <a:p>
            <a:pPr marL="0" marR="0" lvl="0" indent="0" algn="l" defTabSz="822696" rtl="0" eaLnBrk="1" fontAlgn="auto" latinLnBrk="0" hangingPunct="1">
              <a:lnSpc>
                <a:spcPct val="90000"/>
              </a:lnSpc>
              <a:spcBef>
                <a:spcPts val="1058"/>
              </a:spcBef>
              <a:spcAft>
                <a:spcPts val="2117"/>
              </a:spcAft>
              <a:buClrTx/>
              <a:buSzPct val="90000"/>
              <a:buFontTx/>
              <a:buNone/>
              <a:tabLst/>
            </a:pPr>
            <a:r>
              <a:rPr lang="en-US" dirty="0" smtClean="0"/>
              <a:t>Click to edit Master text styles</a:t>
            </a:r>
          </a:p>
        </p:txBody>
      </p:sp>
    </p:spTree>
    <p:extLst>
      <p:ext uri="{BB962C8B-B14F-4D97-AF65-F5344CB8AC3E}">
        <p14:creationId xmlns:p14="http://schemas.microsoft.com/office/powerpoint/2010/main" val="185827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254705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08" y="6477875"/>
            <a:ext cx="761999" cy="380126"/>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346883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smtClean="0"/>
              <a:t>Click to add subtitle</a:t>
            </a:r>
          </a:p>
        </p:txBody>
      </p:sp>
    </p:spTree>
    <p:extLst>
      <p:ext uri="{BB962C8B-B14F-4D97-AF65-F5344CB8AC3E}">
        <p14:creationId xmlns:p14="http://schemas.microsoft.com/office/powerpoint/2010/main" val="14139249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3109340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088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54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94194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2014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009367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6335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5263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3070267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722198"/>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1942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612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25132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smtClean="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8805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1527620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16611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07525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132623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10343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08997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51851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87004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891289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40539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513920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84147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767506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9142891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78282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9487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884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67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8372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2014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173962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66115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499977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smtClean="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smtClean="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5055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smtClean="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smtClean="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220305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29327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794297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7564372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784815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307497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4229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594972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29567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0301981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627785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198970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22945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713581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391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44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65491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5329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38133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27605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2015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72434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9034534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12083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smtClean="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smtClean="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smtClean="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4808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203171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sz="1765" smtClean="0"/>
              <a:t>Microsoft Confidential</a:t>
            </a:r>
            <a:endParaRPr lang="en-US" sz="1765"/>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lgn="r">
              <a:defRPr/>
            </a:pPr>
            <a:fld id="{56442AAA-6A77-5942-BCC4-0CCA4B0626F8}" type="slidenum">
              <a:rPr lang="en-GB" sz="2000" smtClean="0">
                <a:latin typeface="Segoe UI Light"/>
              </a:rPr>
              <a:pPr algn="r">
                <a:defRPr/>
              </a:pPr>
              <a:t>‹#›</a:t>
            </a:fld>
            <a:endParaRPr lang="en-GB" sz="2000" dirty="0">
              <a:latin typeface="Segoe UI Light"/>
            </a:endParaRPr>
          </a:p>
        </p:txBody>
      </p:sp>
    </p:spTree>
    <p:extLst>
      <p:ext uri="{BB962C8B-B14F-4D97-AF65-F5344CB8AC3E}">
        <p14:creationId xmlns:p14="http://schemas.microsoft.com/office/powerpoint/2010/main" val="24048246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22764561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2">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9642127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6"/>
            <a:ext cx="11079822"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6571280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33412961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2667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1"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39" y="2084175"/>
            <a:ext cx="11653522"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386972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32740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10996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smtClean="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smtClean="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76524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36232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53659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507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3527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29164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12981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4054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28569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96327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347222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7107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382634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51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9721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3543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9226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718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image" Target="../media/image1.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theme" Target="../theme/theme4.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image" Target="../media/image16.emf"/><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image" Target="../media/image20.png"/><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heme" Target="../theme/theme7.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16.emf"/><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theme" Target="../theme/theme8.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50878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13" r:id="rId25"/>
    <p:sldLayoutId id="2147483716" r:id="rId26"/>
    <p:sldLayoutId id="2147483717" r:id="rId27"/>
    <p:sldLayoutId id="2147483718" r:id="rId28"/>
    <p:sldLayoutId id="214748371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0787920"/>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93227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6" r:id="rId25"/>
    <p:sldLayoutId id="2147483747" r:id="rId26"/>
    <p:sldLayoutId id="2147483748" r:id="rId27"/>
    <p:sldLayoutId id="2147483749" r:id="rId28"/>
    <p:sldLayoutId id="2147483750" r:id="rId29"/>
    <p:sldLayoutId id="2147483751"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4856308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userDrawn="1"/>
        </p:nvPicPr>
        <p:blipFill>
          <a:blip r:embed="rId2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43949559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 id="2147483804" r:id="rId25"/>
    <p:sldLayoutId id="2147483805" r:id="rId2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47623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Lst>
  <p:transition>
    <p:fade/>
  </p:transition>
  <p:txStyles>
    <p:titleStyle>
      <a:lvl1pPr algn="l" defTabSz="913505" rtl="0" eaLnBrk="1" fontAlgn="base" hangingPunct="1">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1014485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userDrawn="1"/>
        </p:nvPicPr>
        <p:blipFill>
          <a:blip r:embed="rId29"/>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1259913500"/>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Lawrence.Gripper@microsoft.com" TargetMode="External"/><Relationship Id="rId2" Type="http://schemas.openxmlformats.org/officeDocument/2006/relationships/hyperlink" Target="mailto:David.Griswtood@microsoft.com" TargetMode="External"/><Relationship Id="rId1" Type="http://schemas.openxmlformats.org/officeDocument/2006/relationships/slideLayout" Target="../slideLayouts/slideLayout2.xml"/><Relationship Id="rId6" Type="http://schemas.openxmlformats.org/officeDocument/2006/relationships/hyperlink" Target="mailto:Mark.Bloodworth@microsoft.com" TargetMode="External"/><Relationship Id="rId5" Type="http://schemas.openxmlformats.org/officeDocument/2006/relationships/hyperlink" Target="mailto:bifurt@microsoft.com" TargetMode="External"/><Relationship Id="rId4" Type="http://schemas.openxmlformats.org/officeDocument/2006/relationships/hyperlink" Target="mailto:Jamie.Dalton@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133.emf"/><Relationship Id="rId13" Type="http://schemas.openxmlformats.org/officeDocument/2006/relationships/image" Target="../media/image138.emf"/><Relationship Id="rId3" Type="http://schemas.openxmlformats.org/officeDocument/2006/relationships/image" Target="../media/image128.emf"/><Relationship Id="rId7" Type="http://schemas.openxmlformats.org/officeDocument/2006/relationships/image" Target="../media/image132.emf"/><Relationship Id="rId12" Type="http://schemas.openxmlformats.org/officeDocument/2006/relationships/image" Target="../media/image137.emf"/><Relationship Id="rId2" Type="http://schemas.openxmlformats.org/officeDocument/2006/relationships/image" Target="../media/image127.emf"/><Relationship Id="rId16" Type="http://schemas.openxmlformats.org/officeDocument/2006/relationships/image" Target="../media/image141.emf"/><Relationship Id="rId1" Type="http://schemas.openxmlformats.org/officeDocument/2006/relationships/slideLayout" Target="../slideLayouts/slideLayout25.xml"/><Relationship Id="rId6" Type="http://schemas.openxmlformats.org/officeDocument/2006/relationships/image" Target="../media/image131.emf"/><Relationship Id="rId11" Type="http://schemas.openxmlformats.org/officeDocument/2006/relationships/image" Target="../media/image136.png"/><Relationship Id="rId5" Type="http://schemas.openxmlformats.org/officeDocument/2006/relationships/image" Target="../media/image130.emf"/><Relationship Id="rId15" Type="http://schemas.openxmlformats.org/officeDocument/2006/relationships/image" Target="../media/image140.emf"/><Relationship Id="rId10" Type="http://schemas.openxmlformats.org/officeDocument/2006/relationships/image" Target="../media/image135.emf"/><Relationship Id="rId4" Type="http://schemas.openxmlformats.org/officeDocument/2006/relationships/image" Target="../media/image129.emf"/><Relationship Id="rId9" Type="http://schemas.openxmlformats.org/officeDocument/2006/relationships/image" Target="../media/image134.emf"/><Relationship Id="rId14" Type="http://schemas.openxmlformats.org/officeDocument/2006/relationships/image" Target="../media/image139.emf"/></Relationships>
</file>

<file path=ppt/slides/_rels/slide12.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151.emf"/><Relationship Id="rId3" Type="http://schemas.openxmlformats.org/officeDocument/2006/relationships/image" Target="../media/image142.emf"/><Relationship Id="rId7" Type="http://schemas.openxmlformats.org/officeDocument/2006/relationships/image" Target="../media/image146.jpeg"/><Relationship Id="rId12" Type="http://schemas.openxmlformats.org/officeDocument/2006/relationships/image" Target="../media/image150.emf"/><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145.emf"/><Relationship Id="rId11" Type="http://schemas.openxmlformats.org/officeDocument/2006/relationships/image" Target="../media/image149.emf"/><Relationship Id="rId5" Type="http://schemas.openxmlformats.org/officeDocument/2006/relationships/image" Target="../media/image144.emf"/><Relationship Id="rId10" Type="http://schemas.openxmlformats.org/officeDocument/2006/relationships/image" Target="../media/image148.emf"/><Relationship Id="rId4" Type="http://schemas.openxmlformats.org/officeDocument/2006/relationships/image" Target="../media/image143.emf"/><Relationship Id="rId9" Type="http://schemas.openxmlformats.org/officeDocument/2006/relationships/image" Target="../media/image147.emf"/><Relationship Id="rId14" Type="http://schemas.openxmlformats.org/officeDocument/2006/relationships/image" Target="../media/image152.emf"/></Relationships>
</file>

<file path=ppt/slides/_rels/slide13.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image" Target="../media/image153.emf"/><Relationship Id="rId7" Type="http://schemas.openxmlformats.org/officeDocument/2006/relationships/image" Target="../media/image157.emf"/><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56.emf"/><Relationship Id="rId5" Type="http://schemas.openxmlformats.org/officeDocument/2006/relationships/image" Target="../media/image155.emf"/><Relationship Id="rId4" Type="http://schemas.openxmlformats.org/officeDocument/2006/relationships/image" Target="../media/image154.emf"/></Relationships>
</file>

<file path=ppt/slides/_rels/slide14.xml.rels><?xml version="1.0" encoding="UTF-8" standalone="yes"?>
<Relationships xmlns="http://schemas.openxmlformats.org/package/2006/relationships"><Relationship Id="rId8" Type="http://schemas.openxmlformats.org/officeDocument/2006/relationships/image" Target="../media/image132.emf"/><Relationship Id="rId13" Type="http://schemas.openxmlformats.org/officeDocument/2006/relationships/image" Target="../media/image136.png"/><Relationship Id="rId3" Type="http://schemas.openxmlformats.org/officeDocument/2006/relationships/image" Target="../media/image127.emf"/><Relationship Id="rId7" Type="http://schemas.openxmlformats.org/officeDocument/2006/relationships/image" Target="../media/image131.emf"/><Relationship Id="rId12" Type="http://schemas.openxmlformats.org/officeDocument/2006/relationships/image" Target="../media/image135.emf"/><Relationship Id="rId17" Type="http://schemas.openxmlformats.org/officeDocument/2006/relationships/image" Target="../media/image141.emf"/><Relationship Id="rId2" Type="http://schemas.openxmlformats.org/officeDocument/2006/relationships/image" Target="../media/image159.emf"/><Relationship Id="rId16" Type="http://schemas.openxmlformats.org/officeDocument/2006/relationships/image" Target="../media/image134.emf"/><Relationship Id="rId1" Type="http://schemas.openxmlformats.org/officeDocument/2006/relationships/slideLayout" Target="../slideLayouts/slideLayout25.xml"/><Relationship Id="rId6" Type="http://schemas.openxmlformats.org/officeDocument/2006/relationships/image" Target="../media/image128.emf"/><Relationship Id="rId11" Type="http://schemas.openxmlformats.org/officeDocument/2006/relationships/image" Target="../media/image140.emf"/><Relationship Id="rId5" Type="http://schemas.openxmlformats.org/officeDocument/2006/relationships/image" Target="../media/image130.emf"/><Relationship Id="rId15" Type="http://schemas.openxmlformats.org/officeDocument/2006/relationships/image" Target="../media/image139.emf"/><Relationship Id="rId10" Type="http://schemas.openxmlformats.org/officeDocument/2006/relationships/image" Target="../media/image137.emf"/><Relationship Id="rId4" Type="http://schemas.openxmlformats.org/officeDocument/2006/relationships/image" Target="../media/image129.emf"/><Relationship Id="rId9" Type="http://schemas.openxmlformats.org/officeDocument/2006/relationships/image" Target="../media/image133.emf"/><Relationship Id="rId14" Type="http://schemas.openxmlformats.org/officeDocument/2006/relationships/image" Target="../media/image138.emf"/></Relationships>
</file>

<file path=ppt/slides/_rels/slide15.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image" Target="../media/image139.emf"/><Relationship Id="rId3" Type="http://schemas.openxmlformats.org/officeDocument/2006/relationships/image" Target="../media/image127.emf"/><Relationship Id="rId7" Type="http://schemas.openxmlformats.org/officeDocument/2006/relationships/image" Target="../media/image133.emf"/><Relationship Id="rId12" Type="http://schemas.openxmlformats.org/officeDocument/2006/relationships/image" Target="../media/image138.emf"/><Relationship Id="rId17" Type="http://schemas.openxmlformats.org/officeDocument/2006/relationships/image" Target="../media/image141.emf"/><Relationship Id="rId2" Type="http://schemas.openxmlformats.org/officeDocument/2006/relationships/image" Target="../media/image159.emf"/><Relationship Id="rId16" Type="http://schemas.openxmlformats.org/officeDocument/2006/relationships/image" Target="../media/image134.emf"/><Relationship Id="rId1" Type="http://schemas.openxmlformats.org/officeDocument/2006/relationships/slideLayout" Target="../slideLayouts/slideLayout25.xml"/><Relationship Id="rId6" Type="http://schemas.openxmlformats.org/officeDocument/2006/relationships/image" Target="../media/image128.emf"/><Relationship Id="rId11" Type="http://schemas.openxmlformats.org/officeDocument/2006/relationships/image" Target="../media/image136.png"/><Relationship Id="rId5" Type="http://schemas.openxmlformats.org/officeDocument/2006/relationships/image" Target="../media/image130.emf"/><Relationship Id="rId15" Type="http://schemas.openxmlformats.org/officeDocument/2006/relationships/image" Target="../media/image132.emf"/><Relationship Id="rId10" Type="http://schemas.openxmlformats.org/officeDocument/2006/relationships/image" Target="../media/image135.emf"/><Relationship Id="rId4" Type="http://schemas.openxmlformats.org/officeDocument/2006/relationships/image" Target="../media/image129.emf"/><Relationship Id="rId9" Type="http://schemas.openxmlformats.org/officeDocument/2006/relationships/image" Target="../media/image140.emf"/><Relationship Id="rId14" Type="http://schemas.openxmlformats.org/officeDocument/2006/relationships/image" Target="../media/image131.emf"/></Relationships>
</file>

<file path=ppt/slides/_rels/slide16.xml.rels><?xml version="1.0" encoding="UTF-8" standalone="yes"?>
<Relationships xmlns="http://schemas.openxmlformats.org/package/2006/relationships"><Relationship Id="rId8" Type="http://schemas.openxmlformats.org/officeDocument/2006/relationships/image" Target="../media/image130.emf"/><Relationship Id="rId13" Type="http://schemas.openxmlformats.org/officeDocument/2006/relationships/image" Target="../media/image140.emf"/><Relationship Id="rId3" Type="http://schemas.openxmlformats.org/officeDocument/2006/relationships/image" Target="../media/image131.emf"/><Relationship Id="rId7" Type="http://schemas.openxmlformats.org/officeDocument/2006/relationships/image" Target="../media/image129.emf"/><Relationship Id="rId12" Type="http://schemas.openxmlformats.org/officeDocument/2006/relationships/image" Target="../media/image137.emf"/><Relationship Id="rId17" Type="http://schemas.openxmlformats.org/officeDocument/2006/relationships/image" Target="../media/image141.emf"/><Relationship Id="rId2" Type="http://schemas.openxmlformats.org/officeDocument/2006/relationships/image" Target="../media/image128.emf"/><Relationship Id="rId16" Type="http://schemas.openxmlformats.org/officeDocument/2006/relationships/image" Target="../media/image134.emf"/><Relationship Id="rId1" Type="http://schemas.openxmlformats.org/officeDocument/2006/relationships/slideLayout" Target="../slideLayouts/slideLayout25.xml"/><Relationship Id="rId6" Type="http://schemas.openxmlformats.org/officeDocument/2006/relationships/image" Target="../media/image127.emf"/><Relationship Id="rId11" Type="http://schemas.openxmlformats.org/officeDocument/2006/relationships/image" Target="../media/image136.png"/><Relationship Id="rId5" Type="http://schemas.openxmlformats.org/officeDocument/2006/relationships/image" Target="../media/image159.emf"/><Relationship Id="rId15" Type="http://schemas.openxmlformats.org/officeDocument/2006/relationships/image" Target="../media/image139.emf"/><Relationship Id="rId10" Type="http://schemas.openxmlformats.org/officeDocument/2006/relationships/image" Target="../media/image135.emf"/><Relationship Id="rId4" Type="http://schemas.openxmlformats.org/officeDocument/2006/relationships/image" Target="../media/image132.emf"/><Relationship Id="rId9" Type="http://schemas.openxmlformats.org/officeDocument/2006/relationships/image" Target="../media/image133.emf"/><Relationship Id="rId14" Type="http://schemas.openxmlformats.org/officeDocument/2006/relationships/image" Target="../media/image138.emf"/></Relationships>
</file>

<file path=ppt/slides/_rels/slide17.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5.emf"/><Relationship Id="rId18" Type="http://schemas.openxmlformats.org/officeDocument/2006/relationships/image" Target="../media/image164.emf"/><Relationship Id="rId3" Type="http://schemas.openxmlformats.org/officeDocument/2006/relationships/image" Target="../media/image160.emf"/><Relationship Id="rId21" Type="http://schemas.openxmlformats.org/officeDocument/2006/relationships/image" Target="../media/image141.emf"/><Relationship Id="rId7" Type="http://schemas.openxmlformats.org/officeDocument/2006/relationships/image" Target="../media/image132.emf"/><Relationship Id="rId12" Type="http://schemas.openxmlformats.org/officeDocument/2006/relationships/image" Target="../media/image140.emf"/><Relationship Id="rId17" Type="http://schemas.openxmlformats.org/officeDocument/2006/relationships/image" Target="../media/image163.emf"/><Relationship Id="rId2" Type="http://schemas.openxmlformats.org/officeDocument/2006/relationships/image" Target="../media/image127.emf"/><Relationship Id="rId16" Type="http://schemas.openxmlformats.org/officeDocument/2006/relationships/image" Target="../media/image139.emf"/><Relationship Id="rId20" Type="http://schemas.openxmlformats.org/officeDocument/2006/relationships/image" Target="../media/image134.emf"/><Relationship Id="rId1" Type="http://schemas.openxmlformats.org/officeDocument/2006/relationships/slideLayout" Target="../slideLayouts/slideLayout25.xml"/><Relationship Id="rId6" Type="http://schemas.openxmlformats.org/officeDocument/2006/relationships/image" Target="../media/image162.emf"/><Relationship Id="rId11" Type="http://schemas.openxmlformats.org/officeDocument/2006/relationships/image" Target="../media/image137.emf"/><Relationship Id="rId5" Type="http://schemas.openxmlformats.org/officeDocument/2006/relationships/image" Target="../media/image161.emf"/><Relationship Id="rId15" Type="http://schemas.openxmlformats.org/officeDocument/2006/relationships/image" Target="../media/image138.emf"/><Relationship Id="rId10" Type="http://schemas.openxmlformats.org/officeDocument/2006/relationships/image" Target="../media/image133.emf"/><Relationship Id="rId19" Type="http://schemas.openxmlformats.org/officeDocument/2006/relationships/image" Target="../media/image165.emf"/><Relationship Id="rId4" Type="http://schemas.openxmlformats.org/officeDocument/2006/relationships/image" Target="../media/image128.emf"/><Relationship Id="rId9" Type="http://schemas.openxmlformats.org/officeDocument/2006/relationships/image" Target="../media/image159.emf"/><Relationship Id="rId14" Type="http://schemas.openxmlformats.org/officeDocument/2006/relationships/image" Target="../media/image136.png"/></Relationships>
</file>

<file path=ppt/slides/_rels/slide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9" Type="http://schemas.openxmlformats.org/officeDocument/2006/relationships/image" Target="../media/image102.png"/><Relationship Id="rId3" Type="http://schemas.openxmlformats.org/officeDocument/2006/relationships/image" Target="../media/image66.png"/><Relationship Id="rId21" Type="http://schemas.openxmlformats.org/officeDocument/2006/relationships/image" Target="../media/image84.png"/><Relationship Id="rId34" Type="http://schemas.openxmlformats.org/officeDocument/2006/relationships/image" Target="../media/image97.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image" Target="../media/image101.png"/><Relationship Id="rId46" Type="http://schemas.openxmlformats.org/officeDocument/2006/relationships/image" Target="../media/image109.png"/><Relationship Id="rId2" Type="http://schemas.openxmlformats.org/officeDocument/2006/relationships/notesSlide" Target="../notesSlides/notesSlide11.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2.png"/><Relationship Id="rId41" Type="http://schemas.openxmlformats.org/officeDocument/2006/relationships/image" Target="../media/image104.png"/><Relationship Id="rId54"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5.png"/><Relationship Id="rId37" Type="http://schemas.openxmlformats.org/officeDocument/2006/relationships/image" Target="../media/image100.png"/><Relationship Id="rId40" Type="http://schemas.openxmlformats.org/officeDocument/2006/relationships/image" Target="../media/image103.png"/><Relationship Id="rId45" Type="http://schemas.openxmlformats.org/officeDocument/2006/relationships/image" Target="../media/image108.png"/><Relationship Id="rId53" Type="http://schemas.openxmlformats.org/officeDocument/2006/relationships/image" Target="../media/image116.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36" Type="http://schemas.openxmlformats.org/officeDocument/2006/relationships/image" Target="../media/image99.png"/><Relationship Id="rId49" Type="http://schemas.openxmlformats.org/officeDocument/2006/relationships/image" Target="../media/image112.pn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4.png"/><Relationship Id="rId44" Type="http://schemas.openxmlformats.org/officeDocument/2006/relationships/image" Target="../media/image107.png"/><Relationship Id="rId52" Type="http://schemas.openxmlformats.org/officeDocument/2006/relationships/image" Target="../media/image115.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8.png"/><Relationship Id="rId43" Type="http://schemas.openxmlformats.org/officeDocument/2006/relationships/image" Target="../media/image106.png"/><Relationship Id="rId48" Type="http://schemas.openxmlformats.org/officeDocument/2006/relationships/image" Target="../media/image111.png"/><Relationship Id="rId8" Type="http://schemas.openxmlformats.org/officeDocument/2006/relationships/image" Target="../media/image71.png"/><Relationship Id="rId51"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41.png"/><Relationship Id="rId26" Type="http://schemas.openxmlformats.org/officeDocument/2006/relationships/image" Target="../media/image48.png"/><Relationship Id="rId39" Type="http://schemas.openxmlformats.org/officeDocument/2006/relationships/image" Target="../media/image61.png"/><Relationship Id="rId3" Type="http://schemas.openxmlformats.org/officeDocument/2006/relationships/image" Target="../media/image33.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3.png"/><Relationship Id="rId7" Type="http://schemas.openxmlformats.org/officeDocument/2006/relationships/image" Target="../media/image35.png"/><Relationship Id="rId12" Type="http://schemas.openxmlformats.org/officeDocument/2006/relationships/image" Target="../media/image38.png"/><Relationship Id="rId17" Type="http://schemas.microsoft.com/office/2007/relationships/hdphoto" Target="../media/hdphoto7.wdp"/><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40.png"/><Relationship Id="rId20" Type="http://schemas.openxmlformats.org/officeDocument/2006/relationships/image" Target="../media/image42.png"/><Relationship Id="rId29" Type="http://schemas.openxmlformats.org/officeDocument/2006/relationships/image" Target="../media/image51.jpeg"/><Relationship Id="rId41" Type="http://schemas.openxmlformats.org/officeDocument/2006/relationships/image" Target="../media/image62.png"/><Relationship Id="rId1" Type="http://schemas.openxmlformats.org/officeDocument/2006/relationships/slideLayout" Target="../slideLayouts/slideLayout192.xml"/><Relationship Id="rId6" Type="http://schemas.microsoft.com/office/2007/relationships/hdphoto" Target="../media/hdphoto2.wdp"/><Relationship Id="rId11" Type="http://schemas.openxmlformats.org/officeDocument/2006/relationships/image" Target="../media/image37.emf"/><Relationship Id="rId24" Type="http://schemas.openxmlformats.org/officeDocument/2006/relationships/image" Target="../media/image46.emf"/><Relationship Id="rId32" Type="http://schemas.openxmlformats.org/officeDocument/2006/relationships/image" Target="../media/image54.png"/><Relationship Id="rId37" Type="http://schemas.openxmlformats.org/officeDocument/2006/relationships/image" Target="../media/image59.png"/><Relationship Id="rId40" Type="http://schemas.microsoft.com/office/2007/relationships/hdphoto" Target="../media/hdphoto9.wdp"/><Relationship Id="rId5" Type="http://schemas.openxmlformats.org/officeDocument/2006/relationships/image" Target="../media/image34.png"/><Relationship Id="rId15" Type="http://schemas.microsoft.com/office/2007/relationships/hdphoto" Target="../media/hdphoto6.wdp"/><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10" Type="http://schemas.microsoft.com/office/2007/relationships/hdphoto" Target="../media/hdphoto4.wdp"/><Relationship Id="rId19" Type="http://schemas.microsoft.com/office/2007/relationships/hdphoto" Target="../media/hdphoto8.wdp"/><Relationship Id="rId31" Type="http://schemas.openxmlformats.org/officeDocument/2006/relationships/image" Target="../media/image53.png"/><Relationship Id="rId44" Type="http://schemas.openxmlformats.org/officeDocument/2006/relationships/image" Target="../media/image65.png"/><Relationship Id="rId4" Type="http://schemas.microsoft.com/office/2007/relationships/hdphoto" Target="../media/hdphoto1.wdp"/><Relationship Id="rId9" Type="http://schemas.openxmlformats.org/officeDocument/2006/relationships/image" Target="../media/image36.png"/><Relationship Id="rId14" Type="http://schemas.openxmlformats.org/officeDocument/2006/relationships/image" Target="../media/image39.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4.png"/></Relationships>
</file>

<file path=ppt/slides/_rels/slide7.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9" Type="http://schemas.openxmlformats.org/officeDocument/2006/relationships/image" Target="../media/image102.png"/><Relationship Id="rId3" Type="http://schemas.openxmlformats.org/officeDocument/2006/relationships/image" Target="../media/image66.png"/><Relationship Id="rId21" Type="http://schemas.openxmlformats.org/officeDocument/2006/relationships/image" Target="../media/image84.png"/><Relationship Id="rId34" Type="http://schemas.openxmlformats.org/officeDocument/2006/relationships/image" Target="../media/image97.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image" Target="../media/image101.png"/><Relationship Id="rId46" Type="http://schemas.openxmlformats.org/officeDocument/2006/relationships/image" Target="../media/image109.png"/><Relationship Id="rId2" Type="http://schemas.openxmlformats.org/officeDocument/2006/relationships/notesSlide" Target="../notesSlides/notesSlide5.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2.png"/><Relationship Id="rId41" Type="http://schemas.openxmlformats.org/officeDocument/2006/relationships/image" Target="../media/image104.png"/><Relationship Id="rId54"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5.png"/><Relationship Id="rId37" Type="http://schemas.openxmlformats.org/officeDocument/2006/relationships/image" Target="../media/image100.png"/><Relationship Id="rId40" Type="http://schemas.openxmlformats.org/officeDocument/2006/relationships/image" Target="../media/image103.png"/><Relationship Id="rId45" Type="http://schemas.openxmlformats.org/officeDocument/2006/relationships/image" Target="../media/image108.png"/><Relationship Id="rId53" Type="http://schemas.openxmlformats.org/officeDocument/2006/relationships/image" Target="../media/image116.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36" Type="http://schemas.openxmlformats.org/officeDocument/2006/relationships/image" Target="../media/image99.png"/><Relationship Id="rId49" Type="http://schemas.openxmlformats.org/officeDocument/2006/relationships/image" Target="../media/image112.pn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4.png"/><Relationship Id="rId44" Type="http://schemas.openxmlformats.org/officeDocument/2006/relationships/image" Target="../media/image107.png"/><Relationship Id="rId52" Type="http://schemas.openxmlformats.org/officeDocument/2006/relationships/image" Target="../media/image115.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8.png"/><Relationship Id="rId43" Type="http://schemas.openxmlformats.org/officeDocument/2006/relationships/image" Target="../media/image106.png"/><Relationship Id="rId48" Type="http://schemas.openxmlformats.org/officeDocument/2006/relationships/image" Target="../media/image111.png"/><Relationship Id="rId8" Type="http://schemas.openxmlformats.org/officeDocument/2006/relationships/image" Target="../media/image71.png"/><Relationship Id="rId51" Type="http://schemas.openxmlformats.org/officeDocument/2006/relationships/image" Target="../media/image114.png"/></Relationships>
</file>

<file path=ppt/slides/_rels/slide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emf"/><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271104" y="2470502"/>
            <a:ext cx="9676764" cy="1794661"/>
          </a:xfrm>
        </p:spPr>
        <p:txBody>
          <a:bodyPr/>
          <a:lstStyle/>
          <a:p>
            <a:r>
              <a:rPr lang="en-GB" sz="4000" b="1" dirty="0" smtClean="0"/>
              <a:t>Welcome </a:t>
            </a:r>
          </a:p>
          <a:p>
            <a:endParaRPr lang="en-GB" dirty="0" smtClean="0"/>
          </a:p>
          <a:p>
            <a:endParaRPr lang="en-GB" dirty="0" smtClean="0"/>
          </a:p>
          <a:p>
            <a:r>
              <a:rPr lang="en-GB" sz="2800" dirty="0" smtClean="0">
                <a:hlinkClick r:id="rId2"/>
              </a:rPr>
              <a:t>David.Gristwood@microsoft.com</a:t>
            </a:r>
            <a:r>
              <a:rPr lang="en-GB" sz="2800" dirty="0" smtClean="0"/>
              <a:t> </a:t>
            </a:r>
            <a:r>
              <a:rPr lang="en-GB" sz="2800" dirty="0" smtClean="0">
                <a:hlinkClick r:id="rId3"/>
              </a:rPr>
              <a:t>Lawrence.Gripper@microsoft.com</a:t>
            </a:r>
            <a:r>
              <a:rPr lang="en-GB" sz="2800" dirty="0" smtClean="0"/>
              <a:t> </a:t>
            </a:r>
          </a:p>
          <a:p>
            <a:r>
              <a:rPr lang="en-GB" sz="2800" dirty="0" smtClean="0">
                <a:hlinkClick r:id="rId4"/>
              </a:rPr>
              <a:t>Jamie.Dalton@microsoft.com</a:t>
            </a:r>
            <a:r>
              <a:rPr lang="en-GB" sz="2800" dirty="0"/>
              <a:t>  </a:t>
            </a:r>
            <a:endParaRPr lang="en-GB" sz="2800" dirty="0" smtClean="0"/>
          </a:p>
          <a:p>
            <a:r>
              <a:rPr lang="en-GB" sz="2800" dirty="0" smtClean="0"/>
              <a:t>Bianca Furtuna </a:t>
            </a:r>
            <a:r>
              <a:rPr lang="en-GB" sz="2800" dirty="0" smtClean="0">
                <a:hlinkClick r:id="rId5"/>
              </a:rPr>
              <a:t>bifurt@microsoft.com</a:t>
            </a:r>
            <a:r>
              <a:rPr lang="en-GB" sz="2800" dirty="0" smtClean="0"/>
              <a:t> </a:t>
            </a:r>
          </a:p>
          <a:p>
            <a:r>
              <a:rPr lang="en-GB" sz="2800" dirty="0" smtClean="0">
                <a:hlinkClick r:id="rId6"/>
              </a:rPr>
              <a:t>Mark.Bloodworth@microsoft.com</a:t>
            </a:r>
            <a:endParaRPr lang="en-GB" sz="2800" dirty="0"/>
          </a:p>
        </p:txBody>
      </p:sp>
      <p:sp>
        <p:nvSpPr>
          <p:cNvPr id="2" name="Title 1"/>
          <p:cNvSpPr>
            <a:spLocks noGrp="1"/>
          </p:cNvSpPr>
          <p:nvPr>
            <p:ph type="title"/>
          </p:nvPr>
        </p:nvSpPr>
        <p:spPr>
          <a:xfrm>
            <a:off x="271104" y="307330"/>
            <a:ext cx="9676764" cy="1801436"/>
          </a:xfrm>
        </p:spPr>
        <p:txBody>
          <a:bodyPr anchor="b"/>
          <a:lstStyle/>
          <a:p>
            <a:r>
              <a:rPr lang="en-GB" sz="6600" dirty="0" smtClean="0"/>
              <a:t>Microsoft Azure Workshop</a:t>
            </a:r>
            <a:endParaRPr lang="en-GB" sz="6600" dirty="0"/>
          </a:p>
        </p:txBody>
      </p:sp>
    </p:spTree>
    <p:extLst>
      <p:ext uri="{BB962C8B-B14F-4D97-AF65-F5344CB8AC3E}">
        <p14:creationId xmlns:p14="http://schemas.microsoft.com/office/powerpoint/2010/main" val="340153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1596225"/>
            <a:ext cx="11653523" cy="1976695"/>
          </a:xfrm>
        </p:spPr>
        <p:txBody>
          <a:bodyPr/>
          <a:lstStyle/>
          <a:p>
            <a:pPr algn="ctr"/>
            <a:r>
              <a:rPr lang="en-US" sz="4313" dirty="0"/>
              <a:t>Focus on building </a:t>
            </a:r>
            <a:r>
              <a:rPr lang="en-US" sz="4313" b="1" dirty="0">
                <a:solidFill>
                  <a:schemeClr val="tx2">
                    <a:lumMod val="90000"/>
                  </a:schemeClr>
                </a:solidFill>
                <a:latin typeface="+mn-lt"/>
              </a:rPr>
              <a:t>the blocks</a:t>
            </a:r>
            <a:r>
              <a:rPr lang="en-US" sz="4313" dirty="0"/>
              <a:t/>
            </a:r>
            <a:br>
              <a:rPr lang="en-US" sz="4313" dirty="0"/>
            </a:br>
            <a:r>
              <a:rPr lang="en-US" sz="4313" dirty="0"/>
              <a:t>or</a:t>
            </a:r>
            <a:br>
              <a:rPr lang="en-US" sz="4313" dirty="0"/>
            </a:br>
            <a:r>
              <a:rPr lang="en-US" sz="4313" dirty="0"/>
              <a:t>Focus on </a:t>
            </a:r>
            <a:r>
              <a:rPr lang="en-US" sz="4313" b="1" dirty="0">
                <a:solidFill>
                  <a:srgbClr val="C00000"/>
                </a:solidFill>
                <a:latin typeface="+mn-lt"/>
              </a:rPr>
              <a:t>building the solution</a:t>
            </a:r>
          </a:p>
        </p:txBody>
      </p:sp>
      <p:grpSp>
        <p:nvGrpSpPr>
          <p:cNvPr id="8" name="Group 7"/>
          <p:cNvGrpSpPr/>
          <p:nvPr/>
        </p:nvGrpSpPr>
        <p:grpSpPr>
          <a:xfrm>
            <a:off x="4639661" y="435871"/>
            <a:ext cx="1065807" cy="875289"/>
            <a:chOff x="959284" y="1440616"/>
            <a:chExt cx="1087179" cy="892840"/>
          </a:xfrm>
          <a:solidFill>
            <a:srgbClr val="C00000"/>
          </a:solidFill>
        </p:grpSpPr>
        <p:sp>
          <p:nvSpPr>
            <p:cNvPr id="3" name="Cube 2"/>
            <p:cNvSpPr/>
            <p:nvPr/>
          </p:nvSpPr>
          <p:spPr bwMode="auto">
            <a:xfrm>
              <a:off x="959284" y="1523833"/>
              <a:ext cx="1087179" cy="809623"/>
            </a:xfrm>
            <a:prstGeom prst="cube">
              <a:avLst>
                <a:gd name="adj" fmla="val 633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432708" y="1440616"/>
              <a:ext cx="491150" cy="209801"/>
              <a:chOff x="1387443" y="1440616"/>
              <a:chExt cx="491150" cy="209801"/>
            </a:xfrm>
            <a:grpFill/>
          </p:grpSpPr>
          <p:sp>
            <p:nvSpPr>
              <p:cNvPr id="4" name="Can 3"/>
              <p:cNvSpPr/>
              <p:nvPr/>
            </p:nvSpPr>
            <p:spPr bwMode="auto">
              <a:xfrm>
                <a:off x="1387443"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an 12"/>
              <p:cNvSpPr/>
              <p:nvPr/>
            </p:nvSpPr>
            <p:spPr bwMode="auto">
              <a:xfrm>
                <a:off x="1647730"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1252777" y="1621717"/>
              <a:ext cx="491150" cy="209801"/>
              <a:chOff x="1231287" y="1606987"/>
              <a:chExt cx="491150" cy="209801"/>
            </a:xfrm>
            <a:grpFill/>
          </p:grpSpPr>
          <p:sp>
            <p:nvSpPr>
              <p:cNvPr id="21" name="Can 20"/>
              <p:cNvSpPr/>
              <p:nvPr/>
            </p:nvSpPr>
            <p:spPr bwMode="auto">
              <a:xfrm>
                <a:off x="1231287"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Can 21"/>
              <p:cNvSpPr/>
              <p:nvPr/>
            </p:nvSpPr>
            <p:spPr bwMode="auto">
              <a:xfrm>
                <a:off x="1491574"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1072847" y="1802817"/>
              <a:ext cx="491150" cy="209801"/>
              <a:chOff x="1136218" y="1802817"/>
              <a:chExt cx="491150" cy="209801"/>
            </a:xfrm>
            <a:grpFill/>
          </p:grpSpPr>
          <p:sp>
            <p:nvSpPr>
              <p:cNvPr id="23" name="Can 22"/>
              <p:cNvSpPr/>
              <p:nvPr/>
            </p:nvSpPr>
            <p:spPr bwMode="auto">
              <a:xfrm>
                <a:off x="1136218"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Can 23"/>
              <p:cNvSpPr/>
              <p:nvPr/>
            </p:nvSpPr>
            <p:spPr bwMode="auto">
              <a:xfrm>
                <a:off x="1396505"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5614119" y="435871"/>
            <a:ext cx="1065807" cy="875289"/>
            <a:chOff x="959284" y="1440616"/>
            <a:chExt cx="1087179" cy="892840"/>
          </a:xfrm>
          <a:solidFill>
            <a:schemeClr val="tx2">
              <a:lumMod val="50000"/>
            </a:schemeClr>
          </a:solidFill>
        </p:grpSpPr>
        <p:sp>
          <p:nvSpPr>
            <p:cNvPr id="26" name="Cube 25"/>
            <p:cNvSpPr/>
            <p:nvPr/>
          </p:nvSpPr>
          <p:spPr bwMode="auto">
            <a:xfrm>
              <a:off x="959284" y="1523833"/>
              <a:ext cx="1087179" cy="809623"/>
            </a:xfrm>
            <a:prstGeom prst="cube">
              <a:avLst>
                <a:gd name="adj" fmla="val 633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1432708" y="1440616"/>
              <a:ext cx="491150" cy="209801"/>
              <a:chOff x="1387443" y="1440616"/>
              <a:chExt cx="491150" cy="209801"/>
            </a:xfrm>
            <a:grpFill/>
          </p:grpSpPr>
          <p:sp>
            <p:nvSpPr>
              <p:cNvPr id="34" name="Can 33"/>
              <p:cNvSpPr/>
              <p:nvPr/>
            </p:nvSpPr>
            <p:spPr bwMode="auto">
              <a:xfrm>
                <a:off x="1387443"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Can 34"/>
              <p:cNvSpPr/>
              <p:nvPr/>
            </p:nvSpPr>
            <p:spPr bwMode="auto">
              <a:xfrm>
                <a:off x="1647730"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1252777" y="1621717"/>
              <a:ext cx="491150" cy="209801"/>
              <a:chOff x="1231287" y="1606987"/>
              <a:chExt cx="491150" cy="209801"/>
            </a:xfrm>
            <a:grpFill/>
          </p:grpSpPr>
          <p:sp>
            <p:nvSpPr>
              <p:cNvPr id="32" name="Can 31"/>
              <p:cNvSpPr/>
              <p:nvPr/>
            </p:nvSpPr>
            <p:spPr bwMode="auto">
              <a:xfrm>
                <a:off x="1231287"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Can 32"/>
              <p:cNvSpPr/>
              <p:nvPr/>
            </p:nvSpPr>
            <p:spPr bwMode="auto">
              <a:xfrm>
                <a:off x="1491574"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1072847" y="1802817"/>
              <a:ext cx="491150" cy="209801"/>
              <a:chOff x="1136218" y="1802817"/>
              <a:chExt cx="491150" cy="209801"/>
            </a:xfrm>
            <a:grpFill/>
          </p:grpSpPr>
          <p:sp>
            <p:nvSpPr>
              <p:cNvPr id="30" name="Can 29"/>
              <p:cNvSpPr/>
              <p:nvPr/>
            </p:nvSpPr>
            <p:spPr bwMode="auto">
              <a:xfrm>
                <a:off x="1136218"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Can 30"/>
              <p:cNvSpPr/>
              <p:nvPr/>
            </p:nvSpPr>
            <p:spPr bwMode="auto">
              <a:xfrm>
                <a:off x="1396505"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6" name="Group 35"/>
          <p:cNvGrpSpPr/>
          <p:nvPr/>
        </p:nvGrpSpPr>
        <p:grpSpPr>
          <a:xfrm>
            <a:off x="6723939" y="435871"/>
            <a:ext cx="1065807" cy="875289"/>
            <a:chOff x="959284" y="1440616"/>
            <a:chExt cx="1087179" cy="892840"/>
          </a:xfrm>
          <a:solidFill>
            <a:schemeClr val="tx1">
              <a:lumMod val="75000"/>
            </a:schemeClr>
          </a:solidFill>
        </p:grpSpPr>
        <p:sp>
          <p:nvSpPr>
            <p:cNvPr id="37" name="Cube 36"/>
            <p:cNvSpPr/>
            <p:nvPr/>
          </p:nvSpPr>
          <p:spPr bwMode="auto">
            <a:xfrm>
              <a:off x="959284" y="1523833"/>
              <a:ext cx="1087179" cy="809623"/>
            </a:xfrm>
            <a:prstGeom prst="cube">
              <a:avLst>
                <a:gd name="adj" fmla="val 633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1432708" y="1440616"/>
              <a:ext cx="491150" cy="209801"/>
              <a:chOff x="1387443" y="1440616"/>
              <a:chExt cx="491150" cy="209801"/>
            </a:xfrm>
            <a:grpFill/>
          </p:grpSpPr>
          <p:sp>
            <p:nvSpPr>
              <p:cNvPr id="45" name="Can 44"/>
              <p:cNvSpPr/>
              <p:nvPr/>
            </p:nvSpPr>
            <p:spPr bwMode="auto">
              <a:xfrm>
                <a:off x="1387443"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Can 45"/>
              <p:cNvSpPr/>
              <p:nvPr/>
            </p:nvSpPr>
            <p:spPr bwMode="auto">
              <a:xfrm>
                <a:off x="1647730" y="1440616"/>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1252777" y="1621717"/>
              <a:ext cx="491150" cy="209801"/>
              <a:chOff x="1231287" y="1606987"/>
              <a:chExt cx="491150" cy="209801"/>
            </a:xfrm>
            <a:grpFill/>
          </p:grpSpPr>
          <p:sp>
            <p:nvSpPr>
              <p:cNvPr id="43" name="Can 42"/>
              <p:cNvSpPr/>
              <p:nvPr/>
            </p:nvSpPr>
            <p:spPr bwMode="auto">
              <a:xfrm>
                <a:off x="1231287"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Can 43"/>
              <p:cNvSpPr/>
              <p:nvPr/>
            </p:nvSpPr>
            <p:spPr bwMode="auto">
              <a:xfrm>
                <a:off x="1491574" y="160698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p:cNvGrpSpPr/>
            <p:nvPr/>
          </p:nvGrpSpPr>
          <p:grpSpPr>
            <a:xfrm>
              <a:off x="1072847" y="1802817"/>
              <a:ext cx="491150" cy="209801"/>
              <a:chOff x="1136218" y="1802817"/>
              <a:chExt cx="491150" cy="209801"/>
            </a:xfrm>
            <a:grpFill/>
          </p:grpSpPr>
          <p:sp>
            <p:nvSpPr>
              <p:cNvPr id="41" name="Can 40"/>
              <p:cNvSpPr/>
              <p:nvPr/>
            </p:nvSpPr>
            <p:spPr bwMode="auto">
              <a:xfrm>
                <a:off x="1136218"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Can 41"/>
              <p:cNvSpPr/>
              <p:nvPr/>
            </p:nvSpPr>
            <p:spPr bwMode="auto">
              <a:xfrm>
                <a:off x="1396505" y="1802817"/>
                <a:ext cx="230863" cy="209801"/>
              </a:xfrm>
              <a:prstGeom prst="ca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0977" r="4881"/>
          <a:stretch/>
        </p:blipFill>
        <p:spPr>
          <a:xfrm>
            <a:off x="3803560" y="3815088"/>
            <a:ext cx="4557192" cy="2838996"/>
          </a:xfrm>
          <a:prstGeom prst="rect">
            <a:avLst/>
          </a:prstGeom>
        </p:spPr>
      </p:pic>
    </p:spTree>
    <p:extLst>
      <p:ext uri="{BB962C8B-B14F-4D97-AF65-F5344CB8AC3E}">
        <p14:creationId xmlns:p14="http://schemas.microsoft.com/office/powerpoint/2010/main" val="1124375361"/>
      </p:ext>
    </p:extLst>
  </p:cSld>
  <p:clrMapOvr>
    <a:masterClrMapping/>
  </p:clrMapOvr>
  <p:transition advClick="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6"/>
            <a:stretch>
              <a:fillRect/>
            </a:stretch>
          </p:blipFill>
          <p:spPr>
            <a:xfrm>
              <a:off x="768089" y="-1605208"/>
              <a:ext cx="3768750" cy="5613751"/>
            </a:xfrm>
            <a:prstGeom prst="rect">
              <a:avLst/>
            </a:prstGeom>
          </p:spPr>
        </p:pic>
        <p:pic>
          <p:nvPicPr>
            <p:cNvPr id="14" name="Picture 13"/>
            <p:cNvPicPr>
              <a:picLocks noChangeAspect="1"/>
            </p:cNvPicPr>
            <p:nvPr/>
          </p:nvPicPr>
          <p:blipFill>
            <a:blip r:embed="rId7"/>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19" name="Picture 18"/>
          <p:cNvPicPr>
            <a:picLocks noChangeAspect="1"/>
          </p:cNvPicPr>
          <p:nvPr/>
        </p:nvPicPr>
        <p:blipFill>
          <a:blip r:embed="rId9"/>
          <a:stretch>
            <a:fillRect/>
          </a:stretch>
        </p:blipFill>
        <p:spPr>
          <a:xfrm>
            <a:off x="4371444" y="3528632"/>
            <a:ext cx="2689258" cy="1693715"/>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3" name="Picture 22"/>
            <p:cNvPicPr>
              <a:picLocks noChangeAspect="1"/>
            </p:cNvPicPr>
            <p:nvPr/>
          </p:nvPicPr>
          <p:blipFill>
            <a:blip r:embed="rId13"/>
            <a:stretch>
              <a:fillRect/>
            </a:stretch>
          </p:blipFill>
          <p:spPr>
            <a:xfrm>
              <a:off x="215340" y="3302216"/>
              <a:ext cx="2092500" cy="2340000"/>
            </a:xfrm>
            <a:prstGeom prst="rect">
              <a:avLst/>
            </a:prstGeom>
          </p:spPr>
        </p:pic>
        <p:pic>
          <p:nvPicPr>
            <p:cNvPr id="24" name="Picture 23"/>
            <p:cNvPicPr>
              <a:picLocks noChangeAspect="1"/>
            </p:cNvPicPr>
            <p:nvPr/>
          </p:nvPicPr>
          <p:blipFill>
            <a:blip r:embed="rId10"/>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4"/>
            <a:stretch>
              <a:fillRect/>
            </a:stretch>
          </p:blipFill>
          <p:spPr>
            <a:xfrm>
              <a:off x="2788810" y="4960912"/>
              <a:ext cx="447874" cy="1224190"/>
            </a:xfrm>
            <a:prstGeom prst="rect">
              <a:avLst/>
            </a:prstGeom>
          </p:spPr>
        </p:pic>
        <p:pic>
          <p:nvPicPr>
            <p:cNvPr id="40" name="Picture 39"/>
            <p:cNvPicPr>
              <a:picLocks noChangeAspect="1"/>
            </p:cNvPicPr>
            <p:nvPr/>
          </p:nvPicPr>
          <p:blipFill>
            <a:blip r:embed="rId15"/>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10"/>
            <a:stretch>
              <a:fillRect/>
            </a:stretch>
          </p:blipFill>
          <p:spPr>
            <a:xfrm>
              <a:off x="9787568" y="-79793"/>
              <a:ext cx="934789" cy="1104751"/>
            </a:xfrm>
            <a:prstGeom prst="rect">
              <a:avLst/>
            </a:prstGeom>
          </p:spPr>
        </p:pic>
        <p:pic>
          <p:nvPicPr>
            <p:cNvPr id="34" name="Picture 33"/>
            <p:cNvPicPr>
              <a:picLocks noChangeAspect="1"/>
            </p:cNvPicPr>
            <p:nvPr/>
          </p:nvPicPr>
          <p:blipFill>
            <a:blip r:embed="rId16"/>
            <a:stretch>
              <a:fillRect/>
            </a:stretch>
          </p:blipFill>
          <p:spPr>
            <a:xfrm>
              <a:off x="10328954" y="214760"/>
              <a:ext cx="147937" cy="295874"/>
            </a:xfrm>
            <a:prstGeom prst="rect">
              <a:avLst/>
            </a:prstGeom>
          </p:spPr>
        </p:pic>
      </p:grpSp>
    </p:spTree>
    <p:extLst>
      <p:ext uri="{BB962C8B-B14F-4D97-AF65-F5344CB8AC3E}">
        <p14:creationId xmlns:p14="http://schemas.microsoft.com/office/powerpoint/2010/main" val="319167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47" presetClass="entr" presetSubtype="0"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anim calcmode="lin" valueType="num">
                                      <p:cBhvr>
                                        <p:cTn id="39" dur="1000" fill="hold"/>
                                        <p:tgtEl>
                                          <p:spTgt spid="39"/>
                                        </p:tgtEl>
                                        <p:attrNameLst>
                                          <p:attrName>ppt_x</p:attrName>
                                        </p:attrNameLst>
                                      </p:cBhvr>
                                      <p:tavLst>
                                        <p:tav tm="0">
                                          <p:val>
                                            <p:strVal val="#ppt_x"/>
                                          </p:val>
                                        </p:tav>
                                        <p:tav tm="100000">
                                          <p:val>
                                            <p:strVal val="#ppt_x"/>
                                          </p:val>
                                        </p:tav>
                                      </p:tavLst>
                                    </p:anim>
                                    <p:anim calcmode="lin" valueType="num">
                                      <p:cBhvr>
                                        <p:cTn id="40" dur="1000" fill="hold"/>
                                        <p:tgtEl>
                                          <p:spTgt spid="39"/>
                                        </p:tgtEl>
                                        <p:attrNameLst>
                                          <p:attrName>ppt_y</p:attrName>
                                        </p:attrNameLst>
                                      </p:cBhvr>
                                      <p:tavLst>
                                        <p:tav tm="0">
                                          <p:val>
                                            <p:strVal val="#ppt_y-.1"/>
                                          </p:val>
                                        </p:tav>
                                        <p:tav tm="100000">
                                          <p:val>
                                            <p:strVal val="#ppt_y"/>
                                          </p:val>
                                        </p:tav>
                                      </p:tavLst>
                                    </p:anim>
                                  </p:childTnLst>
                                </p:cTn>
                              </p:par>
                            </p:childTnLst>
                          </p:cTn>
                        </p:par>
                        <p:par>
                          <p:cTn id="41" fill="hold">
                            <p:stCondLst>
                              <p:cond delay="3750"/>
                            </p:stCondLst>
                            <p:childTnLst>
                              <p:par>
                                <p:cTn id="42" presetID="10" presetClass="entr" presetSubtype="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flipH="1">
            <a:off x="4410088" y="487"/>
            <a:ext cx="7781912"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chemeClr val="bg1"/>
              </a:solidFill>
              <a:latin typeface="+mj-lt"/>
              <a:ea typeface="Segoe UI" pitchFamily="34" charset="0"/>
              <a:cs typeface="Segoe UI" pitchFamily="34" charset="0"/>
            </a:endParaRPr>
          </a:p>
        </p:txBody>
      </p:sp>
      <p:grpSp>
        <p:nvGrpSpPr>
          <p:cNvPr id="143" name="Group 142"/>
          <p:cNvGrpSpPr/>
          <p:nvPr/>
        </p:nvGrpSpPr>
        <p:grpSpPr>
          <a:xfrm>
            <a:off x="9505839" y="4650877"/>
            <a:ext cx="2161161" cy="1725835"/>
            <a:chOff x="8822415" y="4045446"/>
            <a:chExt cx="3079337" cy="2459062"/>
          </a:xfrm>
        </p:grpSpPr>
        <p:sp>
          <p:nvSpPr>
            <p:cNvPr id="144" name="Rectangle 143"/>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25" tIns="179225" rIns="0" bIns="45704"/>
            <a:lstStyle/>
            <a:p>
              <a:pPr algn="ctr" defTabSz="913665" fontAlgn="base">
                <a:lnSpc>
                  <a:spcPct val="90000"/>
                </a:lnSpc>
                <a:spcBef>
                  <a:spcPct val="0"/>
                </a:spcBef>
                <a:spcAft>
                  <a:spcPct val="0"/>
                </a:spcAft>
                <a:defRPr/>
              </a:pPr>
              <a:r>
                <a:rPr lang="en-US" sz="1765" dirty="0">
                  <a:solidFill>
                    <a:schemeClr val="bg1"/>
                  </a:solidFill>
                  <a:latin typeface="Segoe UI Light"/>
                </a:rPr>
                <a:t>Cloud</a:t>
              </a:r>
            </a:p>
          </p:txBody>
        </p:sp>
        <p:grpSp>
          <p:nvGrpSpPr>
            <p:cNvPr id="145" name="Group 144"/>
            <p:cNvGrpSpPr/>
            <p:nvPr/>
          </p:nvGrpSpPr>
          <p:grpSpPr>
            <a:xfrm>
              <a:off x="8822415" y="4045446"/>
              <a:ext cx="3079337" cy="1985188"/>
              <a:chOff x="9300956" y="3223358"/>
              <a:chExt cx="2946190" cy="1899351"/>
            </a:xfrm>
          </p:grpSpPr>
          <p:grpSp>
            <p:nvGrpSpPr>
              <p:cNvPr id="146" name="Group 145"/>
              <p:cNvGrpSpPr/>
              <p:nvPr/>
            </p:nvGrpSpPr>
            <p:grpSpPr>
              <a:xfrm>
                <a:off x="10788656" y="3223358"/>
                <a:ext cx="1458490" cy="980587"/>
                <a:chOff x="10628955" y="3238085"/>
                <a:chExt cx="1458490" cy="980587"/>
              </a:xfrm>
            </p:grpSpPr>
            <p:pic>
              <p:nvPicPr>
                <p:cNvPr id="156" name="Picture 155"/>
                <p:cNvPicPr>
                  <a:picLocks noChangeAspect="1"/>
                </p:cNvPicPr>
                <p:nvPr/>
              </p:nvPicPr>
              <p:blipFill>
                <a:blip r:embed="rId3"/>
                <a:stretch>
                  <a:fillRect/>
                </a:stretch>
              </p:blipFill>
              <p:spPr>
                <a:xfrm>
                  <a:off x="10628955" y="3238085"/>
                  <a:ext cx="1458490" cy="980587"/>
                </a:xfrm>
                <a:prstGeom prst="rect">
                  <a:avLst/>
                </a:prstGeom>
              </p:spPr>
            </p:pic>
            <p:sp>
              <p:nvSpPr>
                <p:cNvPr id="157" name="TextBox 156"/>
                <p:cNvSpPr txBox="1"/>
                <p:nvPr/>
              </p:nvSpPr>
              <p:spPr>
                <a:xfrm>
                  <a:off x="10691609" y="3647935"/>
                  <a:ext cx="1333920" cy="296155"/>
                </a:xfrm>
                <a:prstGeom prst="rect">
                  <a:avLst/>
                </a:prstGeom>
              </p:spPr>
              <p:txBody>
                <a:bodyPr wrap="square" lIns="0" tIns="0" rIns="0" bIns="0" rtlCol="0">
                  <a:spAutoFit/>
                </a:bodyPr>
                <a:lstStyle/>
                <a:p>
                  <a:pPr algn="ctr" defTabSz="895747" fontAlgn="base">
                    <a:lnSpc>
                      <a:spcPct val="90000"/>
                    </a:lnSpc>
                    <a:spcBef>
                      <a:spcPct val="0"/>
                    </a:spcBef>
                    <a:spcAft>
                      <a:spcPct val="0"/>
                    </a:spcAft>
                    <a:buSzPct val="80000"/>
                  </a:pPr>
                  <a:r>
                    <a:rPr lang="en-US" sz="1568" dirty="0">
                      <a:solidFill>
                        <a:schemeClr val="bg1"/>
                      </a:solidFill>
                      <a:latin typeface="Segoe UI Light"/>
                      <a:ea typeface="ＭＳ Ｐゴシック" charset="0"/>
                      <a:cs typeface="Segoe UI Light"/>
                    </a:rPr>
                    <a:t>SaaS</a:t>
                  </a:r>
                </a:p>
              </p:txBody>
            </p:sp>
          </p:grpSp>
          <p:grpSp>
            <p:nvGrpSpPr>
              <p:cNvPr id="147" name="Group 146"/>
              <p:cNvGrpSpPr/>
              <p:nvPr/>
            </p:nvGrpSpPr>
            <p:grpSpPr>
              <a:xfrm>
                <a:off x="9418029" y="3373118"/>
                <a:ext cx="1641567" cy="1112793"/>
                <a:chOff x="9408112" y="3317093"/>
                <a:chExt cx="1292341" cy="876058"/>
              </a:xfrm>
            </p:grpSpPr>
            <p:pic>
              <p:nvPicPr>
                <p:cNvPr id="154" name="Picture 153"/>
                <p:cNvPicPr>
                  <a:picLocks noChangeAspect="1"/>
                </p:cNvPicPr>
                <p:nvPr/>
              </p:nvPicPr>
              <p:blipFill>
                <a:blip r:embed="rId4"/>
                <a:stretch>
                  <a:fillRect/>
                </a:stretch>
              </p:blipFill>
              <p:spPr>
                <a:xfrm>
                  <a:off x="9408112" y="3317093"/>
                  <a:ext cx="1292341" cy="876058"/>
                </a:xfrm>
                <a:prstGeom prst="rect">
                  <a:avLst/>
                </a:prstGeom>
              </p:spPr>
            </p:pic>
            <p:sp>
              <p:nvSpPr>
                <p:cNvPr id="155" name="TextBox 154"/>
                <p:cNvSpPr txBox="1"/>
                <p:nvPr/>
              </p:nvSpPr>
              <p:spPr>
                <a:xfrm>
                  <a:off x="9442526" y="3700547"/>
                  <a:ext cx="1185112" cy="233151"/>
                </a:xfrm>
                <a:prstGeom prst="rect">
                  <a:avLst/>
                </a:prstGeom>
              </p:spPr>
              <p:txBody>
                <a:bodyPr wrap="square" lIns="0" tIns="0" rIns="0" bIns="0" rtlCol="0">
                  <a:spAutoFit/>
                </a:bodyPr>
                <a:lstStyle/>
                <a:p>
                  <a:pPr algn="ctr" defTabSz="895747" fontAlgn="base">
                    <a:lnSpc>
                      <a:spcPct val="90000"/>
                    </a:lnSpc>
                    <a:spcBef>
                      <a:spcPct val="0"/>
                    </a:spcBef>
                    <a:spcAft>
                      <a:spcPct val="0"/>
                    </a:spcAft>
                    <a:buSzPct val="80000"/>
                  </a:pPr>
                  <a:r>
                    <a:rPr lang="en-US" sz="1568" dirty="0">
                      <a:solidFill>
                        <a:schemeClr val="bg1"/>
                      </a:solidFill>
                      <a:latin typeface="Segoe UI Light"/>
                      <a:ea typeface="ＭＳ Ｐゴシック" charset="0"/>
                      <a:cs typeface="Segoe UI Light"/>
                    </a:rPr>
                    <a:t>Azure</a:t>
                  </a:r>
                </a:p>
              </p:txBody>
            </p:sp>
          </p:grpSp>
          <p:grpSp>
            <p:nvGrpSpPr>
              <p:cNvPr id="148" name="Group 147"/>
              <p:cNvGrpSpPr/>
              <p:nvPr/>
            </p:nvGrpSpPr>
            <p:grpSpPr>
              <a:xfrm>
                <a:off x="10474084" y="3905483"/>
                <a:ext cx="1740922" cy="1174699"/>
                <a:chOff x="10266385" y="3762279"/>
                <a:chExt cx="1740922" cy="1174699"/>
              </a:xfrm>
            </p:grpSpPr>
            <p:pic>
              <p:nvPicPr>
                <p:cNvPr id="152" name="Picture 151"/>
                <p:cNvPicPr>
                  <a:picLocks noChangeAspect="1"/>
                </p:cNvPicPr>
                <p:nvPr/>
              </p:nvPicPr>
              <p:blipFill>
                <a:blip r:embed="rId5"/>
                <a:stretch>
                  <a:fillRect/>
                </a:stretch>
              </p:blipFill>
              <p:spPr>
                <a:xfrm>
                  <a:off x="10266385" y="3762279"/>
                  <a:ext cx="1740922" cy="1174699"/>
                </a:xfrm>
                <a:prstGeom prst="rect">
                  <a:avLst/>
                </a:prstGeom>
              </p:spPr>
            </p:pic>
            <p:sp>
              <p:nvSpPr>
                <p:cNvPr id="153" name="TextBox 152"/>
                <p:cNvSpPr txBox="1"/>
                <p:nvPr/>
              </p:nvSpPr>
              <p:spPr>
                <a:xfrm>
                  <a:off x="10405117" y="4325387"/>
                  <a:ext cx="1489586" cy="296155"/>
                </a:xfrm>
                <a:prstGeom prst="rect">
                  <a:avLst/>
                </a:prstGeom>
              </p:spPr>
              <p:txBody>
                <a:bodyPr wrap="square" lIns="0" tIns="0" rIns="0" bIns="0" rtlCol="0">
                  <a:spAutoFit/>
                </a:bodyPr>
                <a:lstStyle/>
                <a:p>
                  <a:pPr algn="ctr" defTabSz="895747" fontAlgn="base">
                    <a:lnSpc>
                      <a:spcPct val="90000"/>
                    </a:lnSpc>
                    <a:spcBef>
                      <a:spcPct val="0"/>
                    </a:spcBef>
                    <a:spcAft>
                      <a:spcPct val="0"/>
                    </a:spcAft>
                    <a:buSzPct val="80000"/>
                  </a:pPr>
                  <a:r>
                    <a:rPr lang="en-US" sz="1568" dirty="0">
                      <a:solidFill>
                        <a:schemeClr val="bg1"/>
                      </a:solidFill>
                      <a:latin typeface="Segoe UI Light"/>
                      <a:ea typeface="ＭＳ Ｐゴシック" charset="0"/>
                      <a:cs typeface="Segoe UI Light"/>
                    </a:rPr>
                    <a:t>Office 365</a:t>
                  </a:r>
                </a:p>
              </p:txBody>
            </p:sp>
          </p:grpSp>
          <p:grpSp>
            <p:nvGrpSpPr>
              <p:cNvPr id="149" name="Group 148"/>
              <p:cNvGrpSpPr/>
              <p:nvPr/>
            </p:nvGrpSpPr>
            <p:grpSpPr>
              <a:xfrm>
                <a:off x="9300956" y="4146061"/>
                <a:ext cx="1452632" cy="976648"/>
                <a:chOff x="9301960" y="4339948"/>
                <a:chExt cx="1452632" cy="976648"/>
              </a:xfrm>
            </p:grpSpPr>
            <p:pic>
              <p:nvPicPr>
                <p:cNvPr id="150" name="Picture 149"/>
                <p:cNvPicPr>
                  <a:picLocks noChangeAspect="1"/>
                </p:cNvPicPr>
                <p:nvPr/>
              </p:nvPicPr>
              <p:blipFill>
                <a:blip r:embed="rId3"/>
                <a:stretch>
                  <a:fillRect/>
                </a:stretch>
              </p:blipFill>
              <p:spPr>
                <a:xfrm>
                  <a:off x="9301960" y="4339948"/>
                  <a:ext cx="1452632" cy="976648"/>
                </a:xfrm>
                <a:prstGeom prst="rect">
                  <a:avLst/>
                </a:prstGeom>
              </p:spPr>
            </p:pic>
            <p:sp>
              <p:nvSpPr>
                <p:cNvPr id="151" name="TextBox 150"/>
                <p:cNvSpPr txBox="1"/>
                <p:nvPr/>
              </p:nvSpPr>
              <p:spPr>
                <a:xfrm>
                  <a:off x="9637157" y="4658664"/>
                  <a:ext cx="836500" cy="592310"/>
                </a:xfrm>
                <a:prstGeom prst="rect">
                  <a:avLst/>
                </a:prstGeom>
              </p:spPr>
              <p:txBody>
                <a:bodyPr wrap="square" lIns="0" tIns="0" rIns="0" bIns="0" rtlCol="0">
                  <a:spAutoFit/>
                </a:bodyPr>
                <a:lstStyle/>
                <a:p>
                  <a:pPr algn="ctr" defTabSz="895747" fontAlgn="base">
                    <a:lnSpc>
                      <a:spcPct val="90000"/>
                    </a:lnSpc>
                    <a:spcBef>
                      <a:spcPct val="0"/>
                    </a:spcBef>
                    <a:spcAft>
                      <a:spcPct val="0"/>
                    </a:spcAft>
                    <a:buSzPct val="80000"/>
                  </a:pPr>
                  <a:r>
                    <a:rPr lang="en-US" sz="1568" dirty="0">
                      <a:solidFill>
                        <a:schemeClr val="bg1"/>
                      </a:solidFill>
                      <a:latin typeface="Segoe UI Light"/>
                      <a:ea typeface="ＭＳ Ｐゴシック" charset="0"/>
                      <a:cs typeface="Segoe UI Light"/>
                    </a:rPr>
                    <a:t>Public</a:t>
                  </a:r>
                </a:p>
                <a:p>
                  <a:pPr algn="ctr" defTabSz="895747" fontAlgn="base">
                    <a:lnSpc>
                      <a:spcPct val="90000"/>
                    </a:lnSpc>
                    <a:spcBef>
                      <a:spcPct val="0"/>
                    </a:spcBef>
                    <a:spcAft>
                      <a:spcPct val="0"/>
                    </a:spcAft>
                    <a:buSzPct val="80000"/>
                  </a:pPr>
                  <a:r>
                    <a:rPr lang="en-US" sz="1568" dirty="0">
                      <a:solidFill>
                        <a:schemeClr val="bg1"/>
                      </a:solidFill>
                      <a:latin typeface="Segoe UI Light"/>
                      <a:ea typeface="ＭＳ Ｐゴシック" charset="0"/>
                      <a:cs typeface="Segoe UI Light"/>
                    </a:rPr>
                    <a:t>cloud</a:t>
                  </a:r>
                </a:p>
              </p:txBody>
            </p:sp>
          </p:grpSp>
        </p:grpSp>
      </p:grpSp>
      <p:grpSp>
        <p:nvGrpSpPr>
          <p:cNvPr id="2" name="Group 1"/>
          <p:cNvGrpSpPr/>
          <p:nvPr/>
        </p:nvGrpSpPr>
        <p:grpSpPr>
          <a:xfrm>
            <a:off x="7594463" y="997541"/>
            <a:ext cx="1569870" cy="1911214"/>
            <a:chOff x="7746747" y="1017047"/>
            <a:chExt cx="1601349" cy="1949538"/>
          </a:xfrm>
        </p:grpSpPr>
        <p:sp>
          <p:nvSpPr>
            <p:cNvPr id="166" name="Rectangle 165"/>
            <p:cNvSpPr/>
            <p:nvPr/>
          </p:nvSpPr>
          <p:spPr bwMode="auto">
            <a:xfrm>
              <a:off x="7746747" y="1017047"/>
              <a:ext cx="1601349" cy="194953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25" tIns="179225" rIns="0" bIns="45704"/>
            <a:lstStyle/>
            <a:p>
              <a:pPr defTabSz="913665" fontAlgn="base">
                <a:lnSpc>
                  <a:spcPct val="90000"/>
                </a:lnSpc>
                <a:spcBef>
                  <a:spcPct val="0"/>
                </a:spcBef>
                <a:spcAft>
                  <a:spcPct val="0"/>
                </a:spcAft>
                <a:defRPr/>
              </a:pPr>
              <a:r>
                <a:rPr lang="en-US" sz="1568" dirty="0">
                  <a:solidFill>
                    <a:srgbClr val="505050"/>
                  </a:solidFill>
                  <a:latin typeface="Segoe UI Light"/>
                </a:rPr>
                <a:t>Self-service</a:t>
              </a:r>
            </a:p>
          </p:txBody>
        </p:sp>
        <p:grpSp>
          <p:nvGrpSpPr>
            <p:cNvPr id="167" name="Group 166"/>
            <p:cNvGrpSpPr/>
            <p:nvPr/>
          </p:nvGrpSpPr>
          <p:grpSpPr>
            <a:xfrm>
              <a:off x="7910328" y="1584323"/>
              <a:ext cx="738176" cy="459947"/>
              <a:chOff x="5206397" y="-1116205"/>
              <a:chExt cx="1575471" cy="925627"/>
            </a:xfrm>
          </p:grpSpPr>
          <p:sp>
            <p:nvSpPr>
              <p:cNvPr id="168" name="Rectangle 167"/>
              <p:cNvSpPr/>
              <p:nvPr/>
            </p:nvSpPr>
            <p:spPr bwMode="auto">
              <a:xfrm>
                <a:off x="6348324" y="-1093792"/>
                <a:ext cx="393363" cy="7781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895919" fontAlgn="base">
                  <a:lnSpc>
                    <a:spcPct val="90000"/>
                  </a:lnSpc>
                  <a:spcBef>
                    <a:spcPct val="0"/>
                  </a:spcBef>
                  <a:spcAft>
                    <a:spcPct val="0"/>
                  </a:spcAft>
                </a:pPr>
                <a:endParaRPr lang="en-US" sz="1568" spc="-49" dirty="0">
                  <a:gradFill>
                    <a:gsLst>
                      <a:gs pos="1250">
                        <a:srgbClr val="EFEFEF"/>
                      </a:gs>
                      <a:gs pos="10417">
                        <a:srgbClr val="EFEFEF"/>
                      </a:gs>
                    </a:gsLst>
                    <a:lin ang="5400000" scaled="0"/>
                  </a:gradFill>
                </a:endParaRPr>
              </a:p>
            </p:txBody>
          </p:sp>
          <p:grpSp>
            <p:nvGrpSpPr>
              <p:cNvPr id="169" name="Group 168"/>
              <p:cNvGrpSpPr/>
              <p:nvPr/>
            </p:nvGrpSpPr>
            <p:grpSpPr>
              <a:xfrm>
                <a:off x="5206397" y="-1116205"/>
                <a:ext cx="1575471" cy="925627"/>
                <a:chOff x="5206398" y="-1645224"/>
                <a:chExt cx="2119010" cy="1244966"/>
              </a:xfrm>
            </p:grpSpPr>
            <p:sp>
              <p:nvSpPr>
                <p:cNvPr id="170" name="Freeform 5"/>
                <p:cNvSpPr>
                  <a:spLocks noChangeAspect="1" noEditPoints="1"/>
                </p:cNvSpPr>
                <p:nvPr/>
              </p:nvSpPr>
              <p:spPr bwMode="auto">
                <a:xfrm>
                  <a:off x="6690557" y="-1645224"/>
                  <a:ext cx="634851" cy="1220265"/>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2">
                    <a:lumMod val="75000"/>
                  </a:schemeClr>
                </a:solidFill>
                <a:ln>
                  <a:noFill/>
                </a:ln>
              </p:spPr>
              <p:txBody>
                <a:bodyPr/>
                <a:lstStyle/>
                <a:p>
                  <a:pPr defTabSz="913963">
                    <a:defRPr/>
                  </a:pPr>
                  <a:endParaRPr lang="en-US" sz="1568" dirty="0">
                    <a:solidFill>
                      <a:srgbClr val="505050"/>
                    </a:solidFill>
                    <a:ea typeface="ＭＳ Ｐゴシック" charset="0"/>
                  </a:endParaRPr>
                </a:p>
              </p:txBody>
            </p:sp>
            <p:pic>
              <p:nvPicPr>
                <p:cNvPr id="171" name="Picture 170"/>
                <p:cNvPicPr>
                  <a:picLocks noChangeAspect="1"/>
                </p:cNvPicPr>
                <p:nvPr/>
              </p:nvPicPr>
              <p:blipFill>
                <a:blip r:embed="rId6"/>
                <a:stretch>
                  <a:fillRect/>
                </a:stretch>
              </p:blipFill>
              <p:spPr>
                <a:xfrm>
                  <a:off x="5206398" y="-1645224"/>
                  <a:ext cx="1460260" cy="1244966"/>
                </a:xfrm>
                <a:prstGeom prst="rect">
                  <a:avLst/>
                </a:prstGeom>
              </p:spPr>
            </p:pic>
            <p:pic>
              <p:nvPicPr>
                <p:cNvPr id="172" name="Picture 171"/>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842329" y="-1265818"/>
                  <a:ext cx="338493" cy="394913"/>
                </a:xfrm>
                <a:prstGeom prst="rect">
                  <a:avLst/>
                </a:prstGeom>
                <a:noFill/>
                <a:ln>
                  <a:noFill/>
                </a:ln>
              </p:spPr>
            </p:pic>
            <p:pic>
              <p:nvPicPr>
                <p:cNvPr id="173" name="Picture 17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158969" y="-1265818"/>
                  <a:ext cx="338493" cy="394914"/>
                </a:xfrm>
                <a:prstGeom prst="rect">
                  <a:avLst/>
                </a:prstGeom>
                <a:noFill/>
                <a:ln>
                  <a:noFill/>
                </a:ln>
              </p:spPr>
            </p:pic>
            <p:pic>
              <p:nvPicPr>
                <p:cNvPr id="174" name="Picture 173"/>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397275" y="-1265818"/>
                  <a:ext cx="338493" cy="394914"/>
                </a:xfrm>
                <a:prstGeom prst="rect">
                  <a:avLst/>
                </a:prstGeom>
                <a:noFill/>
                <a:ln>
                  <a:noFill/>
                </a:ln>
              </p:spPr>
            </p:pic>
          </p:grpSp>
        </p:grpSp>
        <p:grpSp>
          <p:nvGrpSpPr>
            <p:cNvPr id="160" name="Group 159"/>
            <p:cNvGrpSpPr/>
            <p:nvPr/>
          </p:nvGrpSpPr>
          <p:grpSpPr>
            <a:xfrm>
              <a:off x="7875068" y="2200790"/>
              <a:ext cx="809125" cy="419546"/>
              <a:chOff x="5338516" y="3496630"/>
              <a:chExt cx="935062" cy="484847"/>
            </a:xfrm>
          </p:grpSpPr>
          <p:pic>
            <p:nvPicPr>
              <p:cNvPr id="164" name="Picture 163"/>
              <p:cNvPicPr>
                <a:picLocks noChangeAspect="1"/>
              </p:cNvPicPr>
              <p:nvPr/>
            </p:nvPicPr>
            <p:blipFill>
              <a:blip r:embed="rId9"/>
              <a:stretch>
                <a:fillRect/>
              </a:stretch>
            </p:blipFill>
            <p:spPr>
              <a:xfrm>
                <a:off x="5338516" y="3496630"/>
                <a:ext cx="935062" cy="484847"/>
              </a:xfrm>
              <a:prstGeom prst="rect">
                <a:avLst/>
              </a:prstGeom>
            </p:spPr>
          </p:pic>
          <p:pic>
            <p:nvPicPr>
              <p:cNvPr id="165" name="Picture 164"/>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682480" y="3607222"/>
                <a:ext cx="219500" cy="256087"/>
              </a:xfrm>
              <a:prstGeom prst="rect">
                <a:avLst/>
              </a:prstGeom>
              <a:noFill/>
              <a:ln>
                <a:noFill/>
              </a:ln>
            </p:spPr>
          </p:pic>
        </p:grpSp>
        <p:grpSp>
          <p:nvGrpSpPr>
            <p:cNvPr id="161" name="Group 160"/>
            <p:cNvGrpSpPr/>
            <p:nvPr/>
          </p:nvGrpSpPr>
          <p:grpSpPr>
            <a:xfrm>
              <a:off x="8726008" y="1828772"/>
              <a:ext cx="521909" cy="727154"/>
              <a:chOff x="6993567" y="2662187"/>
              <a:chExt cx="1001250" cy="1395000"/>
            </a:xfrm>
          </p:grpSpPr>
          <p:pic>
            <p:nvPicPr>
              <p:cNvPr id="162" name="Picture 161"/>
              <p:cNvPicPr>
                <a:picLocks noChangeAspect="1"/>
              </p:cNvPicPr>
              <p:nvPr/>
            </p:nvPicPr>
            <p:blipFill>
              <a:blip r:embed="rId10"/>
              <a:stretch>
                <a:fillRect/>
              </a:stretch>
            </p:blipFill>
            <p:spPr>
              <a:xfrm>
                <a:off x="6993567" y="2662187"/>
                <a:ext cx="1001250" cy="1395000"/>
              </a:xfrm>
              <a:prstGeom prst="rect">
                <a:avLst/>
              </a:prstGeom>
            </p:spPr>
          </p:pic>
          <p:pic>
            <p:nvPicPr>
              <p:cNvPr id="163" name="Picture 16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7384442" y="3231644"/>
                <a:ext cx="219500" cy="256087"/>
              </a:xfrm>
              <a:prstGeom prst="rect">
                <a:avLst/>
              </a:prstGeom>
              <a:noFill/>
              <a:ln>
                <a:noFill/>
              </a:ln>
            </p:spPr>
          </p:pic>
        </p:grpSp>
      </p:grpSp>
      <p:grpSp>
        <p:nvGrpSpPr>
          <p:cNvPr id="175" name="Group 174"/>
          <p:cNvGrpSpPr/>
          <p:nvPr/>
        </p:nvGrpSpPr>
        <p:grpSpPr>
          <a:xfrm>
            <a:off x="9240314" y="997540"/>
            <a:ext cx="1487719" cy="1911214"/>
            <a:chOff x="7261713" y="1591730"/>
            <a:chExt cx="1754002" cy="2253297"/>
          </a:xfrm>
        </p:grpSpPr>
        <p:sp>
          <p:nvSpPr>
            <p:cNvPr id="176" name="Rectangle 175"/>
            <p:cNvSpPr/>
            <p:nvPr/>
          </p:nvSpPr>
          <p:spPr bwMode="auto">
            <a:xfrm>
              <a:off x="7261713" y="1591730"/>
              <a:ext cx="1754002" cy="22532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25" tIns="179225" rIns="0" bIns="45704"/>
            <a:lstStyle/>
            <a:p>
              <a:pPr defTabSz="913665" fontAlgn="base">
                <a:lnSpc>
                  <a:spcPct val="90000"/>
                </a:lnSpc>
                <a:spcBef>
                  <a:spcPct val="0"/>
                </a:spcBef>
                <a:spcAft>
                  <a:spcPct val="0"/>
                </a:spcAft>
                <a:defRPr/>
              </a:pPr>
              <a:r>
                <a:rPr lang="en-US" sz="1568" dirty="0">
                  <a:solidFill>
                    <a:srgbClr val="505050"/>
                  </a:solidFill>
                  <a:latin typeface="Segoe UI Light"/>
                </a:rPr>
                <a:t>Single</a:t>
              </a:r>
              <a:br>
                <a:rPr lang="en-US" sz="1568" dirty="0">
                  <a:solidFill>
                    <a:srgbClr val="505050"/>
                  </a:solidFill>
                  <a:latin typeface="Segoe UI Light"/>
                </a:rPr>
              </a:br>
              <a:r>
                <a:rPr lang="en-US" sz="1568" dirty="0">
                  <a:solidFill>
                    <a:srgbClr val="505050"/>
                  </a:solidFill>
                  <a:latin typeface="Segoe UI Light"/>
                </a:rPr>
                <a:t> sign on</a:t>
              </a:r>
            </a:p>
          </p:txBody>
        </p:sp>
        <p:grpSp>
          <p:nvGrpSpPr>
            <p:cNvPr id="177" name="Group 176"/>
            <p:cNvGrpSpPr/>
            <p:nvPr/>
          </p:nvGrpSpPr>
          <p:grpSpPr>
            <a:xfrm>
              <a:off x="7452321" y="2725821"/>
              <a:ext cx="1448019" cy="600424"/>
              <a:chOff x="2791538" y="3508689"/>
              <a:chExt cx="1318294" cy="499982"/>
            </a:xfrm>
          </p:grpSpPr>
          <p:sp>
            <p:nvSpPr>
              <p:cNvPr id="178" name="Rectangle 177"/>
              <p:cNvSpPr/>
              <p:nvPr/>
            </p:nvSpPr>
            <p:spPr bwMode="auto">
              <a:xfrm>
                <a:off x="2791538" y="3809597"/>
                <a:ext cx="1070116" cy="19907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6" rIns="0" bIns="45706" anchor="ctr"/>
              <a:lstStyle/>
              <a:p>
                <a:pPr defTabSz="913751" fontAlgn="base">
                  <a:spcBef>
                    <a:spcPct val="0"/>
                  </a:spcBef>
                  <a:spcAft>
                    <a:spcPct val="0"/>
                  </a:spcAft>
                  <a:defRPr/>
                </a:pPr>
                <a:endParaRPr lang="en-US" sz="1372" dirty="0">
                  <a:solidFill>
                    <a:srgbClr val="FFFFFF"/>
                  </a:solidFill>
                </a:endParaRPr>
              </a:p>
            </p:txBody>
          </p:sp>
          <p:sp>
            <p:nvSpPr>
              <p:cNvPr id="179" name="Rectangle 178"/>
              <p:cNvSpPr/>
              <p:nvPr/>
            </p:nvSpPr>
            <p:spPr bwMode="auto">
              <a:xfrm>
                <a:off x="2827947" y="3792355"/>
                <a:ext cx="1281885" cy="2163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6" rIns="0" bIns="45706" anchor="ctr"/>
              <a:lstStyle/>
              <a:p>
                <a:pPr defTabSz="913751" fontAlgn="base">
                  <a:spcBef>
                    <a:spcPct val="0"/>
                  </a:spcBef>
                  <a:spcAft>
                    <a:spcPct val="0"/>
                  </a:spcAft>
                  <a:defRPr/>
                </a:pPr>
                <a:r>
                  <a:rPr lang="en-US" sz="1078" dirty="0">
                    <a:solidFill>
                      <a:srgbClr val="FFFFFF"/>
                    </a:solidFill>
                  </a:rPr>
                  <a:t> •••••••••••</a:t>
                </a:r>
              </a:p>
            </p:txBody>
          </p:sp>
          <p:sp>
            <p:nvSpPr>
              <p:cNvPr id="180" name="Rectangle 179"/>
              <p:cNvSpPr/>
              <p:nvPr/>
            </p:nvSpPr>
            <p:spPr bwMode="auto">
              <a:xfrm>
                <a:off x="2791539" y="3508689"/>
                <a:ext cx="1070116" cy="199074"/>
              </a:xfrm>
              <a:prstGeom prst="rect">
                <a:avLst/>
              </a:prstGeom>
              <a:solidFill>
                <a:srgbClr val="7F7F7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6" rIns="0" bIns="45706" anchor="ctr"/>
              <a:lstStyle/>
              <a:p>
                <a:pPr marL="89604" defTabSz="913751" fontAlgn="base">
                  <a:spcBef>
                    <a:spcPct val="0"/>
                  </a:spcBef>
                  <a:spcAft>
                    <a:spcPct val="0"/>
                  </a:spcAft>
                  <a:defRPr/>
                </a:pPr>
                <a:r>
                  <a:rPr lang="en-US" sz="784" dirty="0">
                    <a:solidFill>
                      <a:srgbClr val="FFFFFF"/>
                    </a:solidFill>
                  </a:rPr>
                  <a:t>Username</a:t>
                </a:r>
              </a:p>
            </p:txBody>
          </p:sp>
        </p:grpSp>
      </p:grpSp>
      <p:grpSp>
        <p:nvGrpSpPr>
          <p:cNvPr id="181" name="Group 180"/>
          <p:cNvGrpSpPr/>
          <p:nvPr/>
        </p:nvGrpSpPr>
        <p:grpSpPr>
          <a:xfrm>
            <a:off x="6008533" y="999435"/>
            <a:ext cx="1487720" cy="1909319"/>
            <a:chOff x="3549729" y="1716049"/>
            <a:chExt cx="1754002" cy="2251061"/>
          </a:xfrm>
        </p:grpSpPr>
        <p:sp>
          <p:nvSpPr>
            <p:cNvPr id="182" name="Rectangle 181"/>
            <p:cNvSpPr/>
            <p:nvPr/>
          </p:nvSpPr>
          <p:spPr bwMode="auto">
            <a:xfrm>
              <a:off x="3549729" y="1716049"/>
              <a:ext cx="1754002" cy="22510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25" tIns="179225" rIns="0" bIns="45704"/>
            <a:lstStyle/>
            <a:p>
              <a:pPr defTabSz="913665" fontAlgn="base">
                <a:lnSpc>
                  <a:spcPct val="90000"/>
                </a:lnSpc>
                <a:spcBef>
                  <a:spcPct val="0"/>
                </a:spcBef>
                <a:spcAft>
                  <a:spcPct val="0"/>
                </a:spcAft>
                <a:defRPr/>
              </a:pPr>
              <a:r>
                <a:rPr lang="en-US" sz="1568" dirty="0">
                  <a:solidFill>
                    <a:srgbClr val="505050"/>
                  </a:solidFill>
                  <a:latin typeface="Segoe UI Light"/>
                </a:rPr>
                <a:t>Simple connection</a:t>
              </a:r>
            </a:p>
          </p:txBody>
        </p:sp>
        <p:grpSp>
          <p:nvGrpSpPr>
            <p:cNvPr id="183" name="Group 182"/>
            <p:cNvGrpSpPr/>
            <p:nvPr/>
          </p:nvGrpSpPr>
          <p:grpSpPr>
            <a:xfrm>
              <a:off x="3793287" y="2782574"/>
              <a:ext cx="1133465" cy="795030"/>
              <a:chOff x="3793287" y="2782574"/>
              <a:chExt cx="1133465" cy="795030"/>
            </a:xfrm>
          </p:grpSpPr>
          <p:sp>
            <p:nvSpPr>
              <p:cNvPr id="184" name="Freeform 31"/>
              <p:cNvSpPr>
                <a:spLocks noEditPoints="1"/>
              </p:cNvSpPr>
              <p:nvPr/>
            </p:nvSpPr>
            <p:spPr bwMode="auto">
              <a:xfrm rot="900000">
                <a:off x="4141161" y="3143756"/>
                <a:ext cx="520935" cy="43384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txBody>
              <a:bodyPr vert="horz" wrap="square" lIns="89617" tIns="44808" rIns="89617" bIns="44808" numCol="1" anchor="t" anchorCtr="0" compatLnSpc="1">
                <a:prstTxWarp prst="textNoShape">
                  <a:avLst/>
                </a:prstTxWarp>
              </a:bodyPr>
              <a:lstStyle/>
              <a:p>
                <a:pPr defTabSz="913782"/>
                <a:endParaRPr lang="en-US" sz="1372">
                  <a:solidFill>
                    <a:srgbClr val="505050"/>
                  </a:solidFill>
                  <a:ea typeface="ＭＳ Ｐゴシック" charset="0"/>
                </a:endParaRPr>
              </a:p>
            </p:txBody>
          </p:sp>
          <p:grpSp>
            <p:nvGrpSpPr>
              <p:cNvPr id="185" name="Group 184"/>
              <p:cNvGrpSpPr/>
              <p:nvPr/>
            </p:nvGrpSpPr>
            <p:grpSpPr>
              <a:xfrm>
                <a:off x="3793287" y="2782574"/>
                <a:ext cx="1133465" cy="301163"/>
                <a:chOff x="8838017" y="3488861"/>
                <a:chExt cx="615550" cy="163552"/>
              </a:xfrm>
              <a:solidFill>
                <a:srgbClr val="7F7F7F"/>
              </a:solidFill>
            </p:grpSpPr>
            <p:sp>
              <p:nvSpPr>
                <p:cNvPr id="186" name="Freeform 131"/>
                <p:cNvSpPr>
                  <a:spLocks/>
                </p:cNvSpPr>
                <p:nvPr/>
              </p:nvSpPr>
              <p:spPr bwMode="black">
                <a:xfrm>
                  <a:off x="9204087" y="3492367"/>
                  <a:ext cx="249480" cy="160046"/>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lumMod val="65000"/>
                  </a:schemeClr>
                </a:solidFill>
                <a:ln>
                  <a:noFill/>
                </a:ln>
              </p:spPr>
              <p:txBody>
                <a:bodyPr vert="horz" wrap="square" lIns="80664" tIns="40332" rIns="80664" bIns="40332" numCol="1" anchor="t" anchorCtr="0" compatLnSpc="1">
                  <a:prstTxWarp prst="textNoShape">
                    <a:avLst/>
                  </a:prstTxWarp>
                </a:bodyPr>
                <a:lstStyle/>
                <a:p>
                  <a:pPr defTabSz="913069" fontAlgn="base">
                    <a:spcBef>
                      <a:spcPct val="0"/>
                    </a:spcBef>
                    <a:spcAft>
                      <a:spcPct val="0"/>
                    </a:spcAft>
                  </a:pPr>
                  <a:endParaRPr lang="en-US" sz="1176">
                    <a:solidFill>
                      <a:srgbClr val="505050"/>
                    </a:solidFill>
                    <a:ea typeface="ＭＳ Ｐゴシック" charset="0"/>
                  </a:endParaRPr>
                </a:p>
              </p:txBody>
            </p:sp>
            <p:sp>
              <p:nvSpPr>
                <p:cNvPr id="187" name="Freeform 132"/>
                <p:cNvSpPr>
                  <a:spLocks/>
                </p:cNvSpPr>
                <p:nvPr/>
              </p:nvSpPr>
              <p:spPr bwMode="black">
                <a:xfrm>
                  <a:off x="8838017" y="3488861"/>
                  <a:ext cx="245111" cy="163551"/>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0664" tIns="40332" rIns="80664" bIns="40332" numCol="1" anchor="t" anchorCtr="0" compatLnSpc="1">
                  <a:prstTxWarp prst="textNoShape">
                    <a:avLst/>
                  </a:prstTxWarp>
                </a:bodyPr>
                <a:lstStyle/>
                <a:p>
                  <a:pPr defTabSz="913069" fontAlgn="base">
                    <a:spcBef>
                      <a:spcPct val="0"/>
                    </a:spcBef>
                    <a:spcAft>
                      <a:spcPct val="0"/>
                    </a:spcAft>
                  </a:pPr>
                  <a:endParaRPr lang="en-US" sz="1176">
                    <a:solidFill>
                      <a:srgbClr val="505050"/>
                    </a:solidFill>
                    <a:ea typeface="ＭＳ Ｐゴシック" charset="0"/>
                  </a:endParaRPr>
                </a:p>
              </p:txBody>
            </p:sp>
          </p:grpSp>
        </p:grpSp>
      </p:grpSp>
      <p:grpSp>
        <p:nvGrpSpPr>
          <p:cNvPr id="188" name="Group 187"/>
          <p:cNvGrpSpPr/>
          <p:nvPr/>
        </p:nvGrpSpPr>
        <p:grpSpPr>
          <a:xfrm>
            <a:off x="4540699" y="3985739"/>
            <a:ext cx="3091203" cy="2821136"/>
            <a:chOff x="-109908" y="3577535"/>
            <a:chExt cx="3153637" cy="2878111"/>
          </a:xfrm>
        </p:grpSpPr>
        <p:grpSp>
          <p:nvGrpSpPr>
            <p:cNvPr id="189" name="Group 188"/>
            <p:cNvGrpSpPr/>
            <p:nvPr/>
          </p:nvGrpSpPr>
          <p:grpSpPr>
            <a:xfrm>
              <a:off x="657780" y="4081871"/>
              <a:ext cx="1446550" cy="1323565"/>
              <a:chOff x="2501656" y="3425981"/>
              <a:chExt cx="1199283" cy="1097328"/>
            </a:xfrm>
          </p:grpSpPr>
          <p:grpSp>
            <p:nvGrpSpPr>
              <p:cNvPr id="234" name="Group 233"/>
              <p:cNvGrpSpPr/>
              <p:nvPr/>
            </p:nvGrpSpPr>
            <p:grpSpPr>
              <a:xfrm>
                <a:off x="2501656" y="3425981"/>
                <a:ext cx="1098104" cy="1097328"/>
                <a:chOff x="13721177" y="6333144"/>
                <a:chExt cx="776180" cy="775633"/>
              </a:xfrm>
            </p:grpSpPr>
            <p:sp>
              <p:nvSpPr>
                <p:cNvPr id="245"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46"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47"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48"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49"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grpSp>
          <p:grpSp>
            <p:nvGrpSpPr>
              <p:cNvPr id="235" name="Group 234"/>
              <p:cNvGrpSpPr/>
              <p:nvPr/>
            </p:nvGrpSpPr>
            <p:grpSpPr>
              <a:xfrm>
                <a:off x="2933524" y="3467810"/>
                <a:ext cx="511794" cy="510807"/>
                <a:chOff x="13445955" y="6796212"/>
                <a:chExt cx="456988" cy="456109"/>
              </a:xfrm>
            </p:grpSpPr>
            <p:sp>
              <p:nvSpPr>
                <p:cNvPr id="241"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42"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43"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44"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grpSp>
          <p:grpSp>
            <p:nvGrpSpPr>
              <p:cNvPr id="236" name="Group 7"/>
              <p:cNvGrpSpPr>
                <a:grpSpLocks/>
              </p:cNvGrpSpPr>
              <p:nvPr/>
            </p:nvGrpSpPr>
            <p:grpSpPr bwMode="auto">
              <a:xfrm>
                <a:off x="3304795" y="3695801"/>
                <a:ext cx="396144" cy="396143"/>
                <a:chOff x="7857929" y="4717012"/>
                <a:chExt cx="1304516" cy="1314073"/>
              </a:xfrm>
            </p:grpSpPr>
            <p:sp>
              <p:nvSpPr>
                <p:cNvPr id="237"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38"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39"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sp>
              <p:nvSpPr>
                <p:cNvPr id="240"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63">
                    <a:defRPr/>
                  </a:pPr>
                  <a:endParaRPr lang="en-US" sz="1765">
                    <a:solidFill>
                      <a:srgbClr val="505050"/>
                    </a:solidFill>
                    <a:ea typeface="ＭＳ Ｐゴシック" charset="0"/>
                  </a:endParaRPr>
                </a:p>
              </p:txBody>
            </p:sp>
          </p:grpSp>
        </p:grpSp>
        <p:grpSp>
          <p:nvGrpSpPr>
            <p:cNvPr id="190" name="Group 189"/>
            <p:cNvGrpSpPr/>
            <p:nvPr/>
          </p:nvGrpSpPr>
          <p:grpSpPr>
            <a:xfrm>
              <a:off x="-109908" y="3577535"/>
              <a:ext cx="2829393" cy="1363150"/>
              <a:chOff x="-109908" y="3577535"/>
              <a:chExt cx="2829393" cy="1363150"/>
            </a:xfrm>
          </p:grpSpPr>
          <p:grpSp>
            <p:nvGrpSpPr>
              <p:cNvPr id="229" name="Group 228"/>
              <p:cNvGrpSpPr/>
              <p:nvPr/>
            </p:nvGrpSpPr>
            <p:grpSpPr>
              <a:xfrm>
                <a:off x="274953" y="3654411"/>
                <a:ext cx="2444532" cy="1286274"/>
                <a:chOff x="274112" y="3654417"/>
                <a:chExt cx="2444879" cy="1286453"/>
              </a:xfrm>
            </p:grpSpPr>
            <p:sp>
              <p:nvSpPr>
                <p:cNvPr id="232" name="Rectangle 231"/>
                <p:cNvSpPr/>
                <p:nvPr/>
              </p:nvSpPr>
              <p:spPr bwMode="auto">
                <a:xfrm>
                  <a:off x="274112" y="4482133"/>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defTabSz="895747" fontAlgn="base">
                    <a:lnSpc>
                      <a:spcPct val="90000"/>
                    </a:lnSpc>
                    <a:spcBef>
                      <a:spcPct val="0"/>
                    </a:spcBef>
                    <a:spcAft>
                      <a:spcPct val="0"/>
                    </a:spcAft>
                  </a:pPr>
                  <a:endParaRPr lang="en-US" sz="1961" dirty="0">
                    <a:solidFill>
                      <a:schemeClr val="bg1"/>
                    </a:solidFill>
                  </a:endParaRPr>
                </a:p>
                <a:p>
                  <a:pPr defTabSz="895747" fontAlgn="base">
                    <a:lnSpc>
                      <a:spcPct val="90000"/>
                    </a:lnSpc>
                    <a:spcBef>
                      <a:spcPct val="0"/>
                    </a:spcBef>
                    <a:spcAft>
                      <a:spcPct val="0"/>
                    </a:spcAft>
                  </a:pPr>
                  <a:endParaRPr lang="en-US" sz="1961" dirty="0">
                    <a:solidFill>
                      <a:schemeClr val="bg1"/>
                    </a:solidFill>
                  </a:endParaRPr>
                </a:p>
                <a:p>
                  <a:pPr defTabSz="895747" fontAlgn="base">
                    <a:lnSpc>
                      <a:spcPct val="90000"/>
                    </a:lnSpc>
                    <a:spcBef>
                      <a:spcPct val="0"/>
                    </a:spcBef>
                    <a:spcAft>
                      <a:spcPct val="0"/>
                    </a:spcAft>
                    <a:buSzPct val="80000"/>
                  </a:pPr>
                  <a:r>
                    <a:rPr lang="en-US" sz="1370" dirty="0">
                      <a:solidFill>
                        <a:schemeClr val="bg1"/>
                      </a:solidFill>
                    </a:rPr>
                    <a:t>Other </a:t>
                  </a:r>
                  <a:br>
                    <a:rPr lang="en-US" sz="1370" dirty="0">
                      <a:solidFill>
                        <a:schemeClr val="bg1"/>
                      </a:solidFill>
                    </a:rPr>
                  </a:br>
                  <a:r>
                    <a:rPr lang="en-US" sz="1370" dirty="0">
                      <a:solidFill>
                        <a:schemeClr val="bg1"/>
                      </a:solidFill>
                    </a:rPr>
                    <a:t>Directories</a:t>
                  </a:r>
                </a:p>
              </p:txBody>
            </p:sp>
            <p:sp>
              <p:nvSpPr>
                <p:cNvPr id="233" name="Rectangle 232"/>
                <p:cNvSpPr/>
                <p:nvPr/>
              </p:nvSpPr>
              <p:spPr>
                <a:xfrm>
                  <a:off x="632352" y="3654417"/>
                  <a:ext cx="1698924" cy="387180"/>
                </a:xfrm>
                <a:prstGeom prst="rect">
                  <a:avLst/>
                </a:prstGeom>
                <a:ln>
                  <a:noFill/>
                </a:ln>
              </p:spPr>
              <p:txBody>
                <a:bodyPr wrap="square" lIns="0" tIns="0" rIns="0" bIns="0" anchor="ctr">
                  <a:spAutoFit/>
                </a:bodyPr>
                <a:lstStyle/>
                <a:p>
                  <a:pPr defTabSz="895747" fontAlgn="base">
                    <a:lnSpc>
                      <a:spcPct val="90000"/>
                    </a:lnSpc>
                    <a:spcBef>
                      <a:spcPct val="0"/>
                    </a:spcBef>
                    <a:spcAft>
                      <a:spcPct val="0"/>
                    </a:spcAft>
                    <a:buSzPct val="80000"/>
                  </a:pPr>
                  <a:r>
                    <a:rPr lang="en-US" sz="1370" dirty="0">
                      <a:solidFill>
                        <a:schemeClr val="bg1"/>
                      </a:solidFill>
                      <a:ea typeface="ＭＳ Ｐゴシック" charset="0"/>
                    </a:rPr>
                    <a:t>Windows Server</a:t>
                  </a:r>
                </a:p>
                <a:p>
                  <a:pPr defTabSz="895747" fontAlgn="base">
                    <a:lnSpc>
                      <a:spcPct val="90000"/>
                    </a:lnSpc>
                    <a:spcBef>
                      <a:spcPct val="0"/>
                    </a:spcBef>
                    <a:spcAft>
                      <a:spcPct val="0"/>
                    </a:spcAft>
                    <a:buSzPct val="80000"/>
                  </a:pPr>
                  <a:r>
                    <a:rPr lang="en-US" sz="1370" dirty="0">
                      <a:solidFill>
                        <a:schemeClr val="bg1"/>
                      </a:solidFill>
                      <a:ea typeface="ＭＳ Ｐゴシック" charset="0"/>
                    </a:rPr>
                    <a:t>Active Directory</a:t>
                  </a:r>
                </a:p>
              </p:txBody>
            </p:sp>
          </p:grpSp>
          <p:pic>
            <p:nvPicPr>
              <p:cNvPr id="230" name="Picture 229"/>
              <p:cNvPicPr>
                <a:picLocks noChangeAspect="1"/>
              </p:cNvPicPr>
              <p:nvPr/>
            </p:nvPicPr>
            <p:blipFill>
              <a:blip r:embed="rId11"/>
              <a:stretch>
                <a:fillRect/>
              </a:stretch>
            </p:blipFill>
            <p:spPr>
              <a:xfrm>
                <a:off x="-109908" y="3577535"/>
                <a:ext cx="690146" cy="456857"/>
              </a:xfrm>
              <a:prstGeom prst="rect">
                <a:avLst/>
              </a:prstGeom>
            </p:spPr>
          </p:pic>
          <p:pic>
            <p:nvPicPr>
              <p:cNvPr id="231" name="Picture 230"/>
              <p:cNvPicPr>
                <a:picLocks noChangeAspect="1"/>
              </p:cNvPicPr>
              <p:nvPr/>
            </p:nvPicPr>
            <p:blipFill>
              <a:blip r:embed="rId12"/>
              <a:stretch>
                <a:fillRect/>
              </a:stretch>
            </p:blipFill>
            <p:spPr>
              <a:xfrm>
                <a:off x="44130" y="4267450"/>
                <a:ext cx="366507" cy="513929"/>
              </a:xfrm>
              <a:prstGeom prst="rect">
                <a:avLst/>
              </a:prstGeom>
            </p:spPr>
          </p:pic>
        </p:grpSp>
        <p:grpSp>
          <p:nvGrpSpPr>
            <p:cNvPr id="191" name="Group 190"/>
            <p:cNvGrpSpPr/>
            <p:nvPr/>
          </p:nvGrpSpPr>
          <p:grpSpPr>
            <a:xfrm>
              <a:off x="1341864" y="4194317"/>
              <a:ext cx="1701865" cy="2261329"/>
              <a:chOff x="1341864" y="4194317"/>
              <a:chExt cx="1701865" cy="2261329"/>
            </a:xfrm>
          </p:grpSpPr>
          <p:grpSp>
            <p:nvGrpSpPr>
              <p:cNvPr id="192" name="Group 191"/>
              <p:cNvGrpSpPr/>
              <p:nvPr/>
            </p:nvGrpSpPr>
            <p:grpSpPr>
              <a:xfrm>
                <a:off x="1638076" y="4194317"/>
                <a:ext cx="1286469" cy="1827789"/>
                <a:chOff x="4410437" y="5171160"/>
                <a:chExt cx="871461" cy="1238332"/>
              </a:xfrm>
            </p:grpSpPr>
            <p:sp>
              <p:nvSpPr>
                <p:cNvPr id="194"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195"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196"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197"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198"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199"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0"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1"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2"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3"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4"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5"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6"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7"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8"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09"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0"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1"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2"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3"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4"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5"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6"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7"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8"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19"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20"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21"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22"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23"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24"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25"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26"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27"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sp>
              <p:nvSpPr>
                <p:cNvPr id="228"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069" fontAlgn="base">
                    <a:spcBef>
                      <a:spcPct val="0"/>
                    </a:spcBef>
                    <a:spcAft>
                      <a:spcPct val="0"/>
                    </a:spcAft>
                  </a:pPr>
                  <a:endParaRPr lang="en-US" sz="1765">
                    <a:solidFill>
                      <a:srgbClr val="505050"/>
                    </a:solidFill>
                    <a:ea typeface="ＭＳ Ｐゴシック" charset="0"/>
                  </a:endParaRPr>
                </a:p>
              </p:txBody>
            </p:sp>
          </p:grpSp>
          <p:sp>
            <p:nvSpPr>
              <p:cNvPr id="193" name="Rectangle 192"/>
              <p:cNvSpPr/>
              <p:nvPr/>
            </p:nvSpPr>
            <p:spPr bwMode="auto">
              <a:xfrm>
                <a:off x="1341864" y="5915020"/>
                <a:ext cx="1701865" cy="5406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25" tIns="179225" rIns="0" bIns="45704"/>
              <a:lstStyle/>
              <a:p>
                <a:pPr algn="ctr" defTabSz="913665" fontAlgn="base">
                  <a:lnSpc>
                    <a:spcPct val="90000"/>
                  </a:lnSpc>
                  <a:spcBef>
                    <a:spcPct val="0"/>
                  </a:spcBef>
                  <a:spcAft>
                    <a:spcPct val="0"/>
                  </a:spcAft>
                  <a:defRPr/>
                </a:pPr>
                <a:r>
                  <a:rPr lang="en-US" sz="1568" dirty="0">
                    <a:solidFill>
                      <a:schemeClr val="bg1"/>
                    </a:solidFill>
                    <a:latin typeface="Segoe UI Light"/>
                  </a:rPr>
                  <a:t>Your Data Center</a:t>
                </a:r>
              </a:p>
            </p:txBody>
          </p:sp>
        </p:grpSp>
      </p:grpSp>
      <p:grpSp>
        <p:nvGrpSpPr>
          <p:cNvPr id="250" name="Group 249"/>
          <p:cNvGrpSpPr/>
          <p:nvPr/>
        </p:nvGrpSpPr>
        <p:grpSpPr>
          <a:xfrm>
            <a:off x="6409470" y="2716992"/>
            <a:ext cx="4480015" cy="1420310"/>
            <a:chOff x="3885549" y="4315746"/>
            <a:chExt cx="4570497" cy="1448995"/>
          </a:xfrm>
        </p:grpSpPr>
        <p:grpSp>
          <p:nvGrpSpPr>
            <p:cNvPr id="251" name="Group 250"/>
            <p:cNvGrpSpPr/>
            <p:nvPr/>
          </p:nvGrpSpPr>
          <p:grpSpPr>
            <a:xfrm>
              <a:off x="5079169" y="4315746"/>
              <a:ext cx="1744885" cy="1095197"/>
              <a:chOff x="5084066" y="4315746"/>
              <a:chExt cx="1744885" cy="1095197"/>
            </a:xfrm>
          </p:grpSpPr>
          <p:grpSp>
            <p:nvGrpSpPr>
              <p:cNvPr id="253" name="Group 252"/>
              <p:cNvGrpSpPr/>
              <p:nvPr/>
            </p:nvGrpSpPr>
            <p:grpSpPr>
              <a:xfrm>
                <a:off x="5084066" y="4315746"/>
                <a:ext cx="1744885" cy="1095197"/>
                <a:chOff x="2658482" y="4315746"/>
                <a:chExt cx="1744885" cy="1095197"/>
              </a:xfrm>
            </p:grpSpPr>
            <p:grpSp>
              <p:nvGrpSpPr>
                <p:cNvPr id="255" name="Group 254"/>
                <p:cNvGrpSpPr/>
                <p:nvPr/>
              </p:nvGrpSpPr>
              <p:grpSpPr>
                <a:xfrm>
                  <a:off x="2658482" y="4315746"/>
                  <a:ext cx="1744885" cy="1095197"/>
                  <a:chOff x="2658482" y="4315746"/>
                  <a:chExt cx="1744885" cy="1095197"/>
                </a:xfrm>
              </p:grpSpPr>
              <p:pic>
                <p:nvPicPr>
                  <p:cNvPr id="257" name="Picture 256"/>
                  <p:cNvPicPr>
                    <a:picLocks noChangeAspect="1"/>
                  </p:cNvPicPr>
                  <p:nvPr/>
                </p:nvPicPr>
                <p:blipFill>
                  <a:blip r:embed="rId13"/>
                  <a:stretch>
                    <a:fillRect/>
                  </a:stretch>
                </p:blipFill>
                <p:spPr>
                  <a:xfrm>
                    <a:off x="2658482" y="4315746"/>
                    <a:ext cx="1621360" cy="1095197"/>
                  </a:xfrm>
                  <a:prstGeom prst="rect">
                    <a:avLst/>
                  </a:prstGeom>
                </p:spPr>
              </p:pic>
              <p:sp>
                <p:nvSpPr>
                  <p:cNvPr id="258" name="Oval 257"/>
                  <p:cNvSpPr/>
                  <p:nvPr/>
                </p:nvSpPr>
                <p:spPr bwMode="auto">
                  <a:xfrm>
                    <a:off x="3884302" y="4381186"/>
                    <a:ext cx="519065" cy="519063"/>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06" rIns="0" bIns="45706" anchor="ctr"/>
                  <a:lstStyle/>
                  <a:p>
                    <a:pPr algn="ctr" defTabSz="913751" fontAlgn="base">
                      <a:spcBef>
                        <a:spcPct val="0"/>
                      </a:spcBef>
                      <a:spcAft>
                        <a:spcPct val="0"/>
                      </a:spcAft>
                      <a:defRPr/>
                    </a:pPr>
                    <a:endParaRPr lang="en-US" sz="1961" dirty="0">
                      <a:solidFill>
                        <a:schemeClr val="bg1"/>
                      </a:solidFill>
                    </a:endParaRPr>
                  </a:p>
                </p:txBody>
              </p:sp>
            </p:grpSp>
            <p:sp>
              <p:nvSpPr>
                <p:cNvPr id="256" name="Freeform 255"/>
                <p:cNvSpPr>
                  <a:spLocks noEditPoints="1"/>
                </p:cNvSpPr>
                <p:nvPr/>
              </p:nvSpPr>
              <p:spPr bwMode="black">
                <a:xfrm>
                  <a:off x="4041930" y="4521595"/>
                  <a:ext cx="202089" cy="28031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3963">
                    <a:defRPr/>
                  </a:pPr>
                  <a:endParaRPr lang="en-US" sz="1765" dirty="0">
                    <a:solidFill>
                      <a:schemeClr val="bg1"/>
                    </a:solidFill>
                    <a:ea typeface="ＭＳ Ｐゴシック" charset="0"/>
                  </a:endParaRPr>
                </a:p>
              </p:txBody>
            </p:sp>
          </p:grpSp>
          <p:pic>
            <p:nvPicPr>
              <p:cNvPr id="254" name="Picture 253"/>
              <p:cNvPicPr>
                <a:picLocks noChangeAspect="1"/>
              </p:cNvPicPr>
              <p:nvPr/>
            </p:nvPicPr>
            <p:blipFill>
              <a:blip r:embed="rId14"/>
              <a:stretch>
                <a:fillRect/>
              </a:stretch>
            </p:blipFill>
            <p:spPr>
              <a:xfrm>
                <a:off x="5575733" y="4596902"/>
                <a:ext cx="648263" cy="648263"/>
              </a:xfrm>
              <a:prstGeom prst="rect">
                <a:avLst/>
              </a:prstGeom>
            </p:spPr>
          </p:pic>
        </p:grpSp>
        <p:sp>
          <p:nvSpPr>
            <p:cNvPr id="252" name="TextBox 251"/>
            <p:cNvSpPr txBox="1"/>
            <p:nvPr/>
          </p:nvSpPr>
          <p:spPr>
            <a:xfrm>
              <a:off x="3885549" y="5487708"/>
              <a:ext cx="4570497" cy="277033"/>
            </a:xfrm>
            <a:prstGeom prst="rect">
              <a:avLst/>
            </a:prstGeom>
          </p:spPr>
          <p:txBody>
            <a:bodyPr wrap="square" lIns="0" tIns="0" rIns="0" bIns="0" rtlCol="0">
              <a:spAutoFit/>
            </a:bodyPr>
            <a:lstStyle/>
            <a:p>
              <a:pPr algn="ctr" defTabSz="895747" fontAlgn="base">
                <a:lnSpc>
                  <a:spcPct val="90000"/>
                </a:lnSpc>
                <a:spcBef>
                  <a:spcPct val="0"/>
                </a:spcBef>
                <a:spcAft>
                  <a:spcPct val="0"/>
                </a:spcAft>
                <a:buSzPct val="80000"/>
              </a:pPr>
              <a:r>
                <a:rPr lang="en-US" sz="1961" dirty="0">
                  <a:solidFill>
                    <a:schemeClr val="bg1"/>
                  </a:solidFill>
                  <a:latin typeface="Segoe UI Light"/>
                  <a:ea typeface="ＭＳ Ｐゴシック" charset="0"/>
                  <a:cs typeface="Segoe UI Semibold" panose="020B0702040204020203" pitchFamily="34" charset="0"/>
                </a:rPr>
                <a:t>Microsoft Azure Active Directory</a:t>
              </a:r>
            </a:p>
          </p:txBody>
        </p:sp>
      </p:grpSp>
      <p:cxnSp>
        <p:nvCxnSpPr>
          <p:cNvPr id="259" name="Straight Arrow Connector 258"/>
          <p:cNvCxnSpPr/>
          <p:nvPr/>
        </p:nvCxnSpPr>
        <p:spPr>
          <a:xfrm flipH="1">
            <a:off x="7270740" y="4142712"/>
            <a:ext cx="809402" cy="546812"/>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8736572" y="4188180"/>
            <a:ext cx="994798" cy="607171"/>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169864" y="286381"/>
            <a:ext cx="4426738" cy="5558964"/>
          </a:xfrm>
        </p:spPr>
        <p:txBody>
          <a:bodyPr/>
          <a:lstStyle/>
          <a:p>
            <a:r>
              <a:rPr lang="en-GB" dirty="0" smtClean="0"/>
              <a:t>Azure Active Directory &amp; Authentication</a:t>
            </a:r>
            <a:endParaRPr lang="en-GB" dirty="0"/>
          </a:p>
        </p:txBody>
      </p:sp>
    </p:spTree>
    <p:extLst>
      <p:ext uri="{BB962C8B-B14F-4D97-AF65-F5344CB8AC3E}">
        <p14:creationId xmlns:p14="http://schemas.microsoft.com/office/powerpoint/2010/main" val="33202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500"/>
                                        <p:tgtEl>
                                          <p:spTgt spid="18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wipe(left)">
                                      <p:cBhvr>
                                        <p:cTn id="15" dur="500"/>
                                        <p:tgtEl>
                                          <p:spTgt spid="1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0"/>
                                        </p:tgtEl>
                                        <p:attrNameLst>
                                          <p:attrName>style.visibility</p:attrName>
                                        </p:attrNameLst>
                                      </p:cBhvr>
                                      <p:to>
                                        <p:strVal val="visible"/>
                                      </p:to>
                                    </p:set>
                                    <p:animEffect transition="in" filter="fade">
                                      <p:cBhvr>
                                        <p:cTn id="19" dur="500"/>
                                        <p:tgtEl>
                                          <p:spTgt spid="25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fade">
                                      <p:cBhvr>
                                        <p:cTn id="23" dur="500"/>
                                        <p:tgtEl>
                                          <p:spTgt spid="18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wipe(down)">
                                      <p:cBhvr>
                                        <p:cTn id="27" dur="500"/>
                                        <p:tgtEl>
                                          <p:spTgt spid="25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500"/>
                                        <p:tgtEl>
                                          <p:spTgt spid="143"/>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60"/>
                                        </p:tgtEl>
                                        <p:attrNameLst>
                                          <p:attrName>style.visibility</p:attrName>
                                        </p:attrNameLst>
                                      </p:cBhvr>
                                      <p:to>
                                        <p:strVal val="visible"/>
                                      </p:to>
                                    </p:set>
                                    <p:animEffect transition="in" filter="wipe(down)">
                                      <p:cBhvr>
                                        <p:cTn id="35"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Freeform 29"/>
          <p:cNvSpPr>
            <a:spLocks/>
          </p:cNvSpPr>
          <p:nvPr/>
        </p:nvSpPr>
        <p:spPr bwMode="auto">
          <a:xfrm>
            <a:off x="2137134" y="2279301"/>
            <a:ext cx="929703" cy="377842"/>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chemeClr val="tx2">
              <a:lumMod val="20000"/>
              <a:lumOff val="80000"/>
            </a:schemeClr>
          </a:solidFill>
          <a:ln>
            <a:noFill/>
          </a:ln>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20" name="Freeform 28"/>
          <p:cNvSpPr>
            <a:spLocks/>
          </p:cNvSpPr>
          <p:nvPr/>
        </p:nvSpPr>
        <p:spPr bwMode="auto">
          <a:xfrm>
            <a:off x="10381810" y="1220071"/>
            <a:ext cx="1395525" cy="565713"/>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chemeClr val="tx2">
              <a:lumMod val="20000"/>
              <a:lumOff val="80000"/>
            </a:schemeClr>
          </a:solidFill>
          <a:ln>
            <a:noFill/>
          </a:ln>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nvGrpSpPr>
          <p:cNvPr id="932" name="Group 931"/>
          <p:cNvGrpSpPr/>
          <p:nvPr/>
        </p:nvGrpSpPr>
        <p:grpSpPr>
          <a:xfrm>
            <a:off x="225124" y="1615099"/>
            <a:ext cx="11564548" cy="3302756"/>
            <a:chOff x="229637" y="1896378"/>
            <a:chExt cx="11796441" cy="3368983"/>
          </a:xfrm>
        </p:grpSpPr>
        <p:grpSp>
          <p:nvGrpSpPr>
            <p:cNvPr id="1062" name="Group 1061"/>
            <p:cNvGrpSpPr/>
            <p:nvPr/>
          </p:nvGrpSpPr>
          <p:grpSpPr>
            <a:xfrm>
              <a:off x="1761119" y="3193493"/>
              <a:ext cx="496525" cy="1903712"/>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pic>
          <p:nvPicPr>
            <p:cNvPr id="905" name="Picture 904"/>
            <p:cNvPicPr>
              <a:picLocks noChangeAspect="1"/>
            </p:cNvPicPr>
            <p:nvPr/>
          </p:nvPicPr>
          <p:blipFill>
            <a:blip r:embed="rId3"/>
            <a:stretch>
              <a:fillRect/>
            </a:stretch>
          </p:blipFill>
          <p:spPr>
            <a:xfrm>
              <a:off x="1036103" y="3450994"/>
              <a:ext cx="928118" cy="1659362"/>
            </a:xfrm>
            <a:prstGeom prst="rect">
              <a:avLst/>
            </a:prstGeom>
          </p:spPr>
        </p:pic>
        <p:pic>
          <p:nvPicPr>
            <p:cNvPr id="949" name="Picture 948"/>
            <p:cNvPicPr>
              <a:picLocks noChangeAspect="1"/>
            </p:cNvPicPr>
            <p:nvPr/>
          </p:nvPicPr>
          <p:blipFill>
            <a:blip r:embed="rId4"/>
            <a:stretch>
              <a:fillRect/>
            </a:stretch>
          </p:blipFill>
          <p:spPr>
            <a:xfrm>
              <a:off x="9338379" y="3023019"/>
              <a:ext cx="585172" cy="2076786"/>
            </a:xfrm>
            <a:prstGeom prst="rect">
              <a:avLst/>
            </a:prstGeom>
          </p:spPr>
        </p:pic>
        <p:pic>
          <p:nvPicPr>
            <p:cNvPr id="950" name="Picture 949"/>
            <p:cNvPicPr>
              <a:picLocks noChangeAspect="1"/>
            </p:cNvPicPr>
            <p:nvPr/>
          </p:nvPicPr>
          <p:blipFill>
            <a:blip r:embed="rId5"/>
            <a:stretch>
              <a:fillRect/>
            </a:stretch>
          </p:blipFill>
          <p:spPr>
            <a:xfrm>
              <a:off x="10037193" y="3826196"/>
              <a:ext cx="424536" cy="1273609"/>
            </a:xfrm>
            <a:prstGeom prst="rect">
              <a:avLst/>
            </a:prstGeom>
          </p:spPr>
        </p:pic>
        <p:sp>
          <p:nvSpPr>
            <p:cNvPr id="1022"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23"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6"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7"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8"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9"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0"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1"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2"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6"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8"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9"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0"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1"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2"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3"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4"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5"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6"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7"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8"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9"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0"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1"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2"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3"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4"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6"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7"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8"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9"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0"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1"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2"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3"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4"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5"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6"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7"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8"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9"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0"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1"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2"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3"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4"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5"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6"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7"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8"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9"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0"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1"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2"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3"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7"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8"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9"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00"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01"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02"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03"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04"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05"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06"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07"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25"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26"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27"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28"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29"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30"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31"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32"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33"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34"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35"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36"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37"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39"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41"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42"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43"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44"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45"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46"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47"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48"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49"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50"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51"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52"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62"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63"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64"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65"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nvGrpSpPr>
            <p:cNvPr id="1061" name="Group 1060"/>
            <p:cNvGrpSpPr/>
            <p:nvPr/>
          </p:nvGrpSpPr>
          <p:grpSpPr>
            <a:xfrm>
              <a:off x="229637" y="3020152"/>
              <a:ext cx="708069" cy="2245209"/>
              <a:chOff x="1636091" y="-2496074"/>
              <a:chExt cx="694248" cy="2201386"/>
            </a:xfrm>
          </p:grpSpPr>
          <p:sp>
            <p:nvSpPr>
              <p:cNvPr id="33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sp>
          <p:nvSpPr>
            <p:cNvPr id="86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6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6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2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2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2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2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nvGrpSpPr>
            <p:cNvPr id="1063" name="Group 1062"/>
            <p:cNvGrpSpPr/>
            <p:nvPr/>
          </p:nvGrpSpPr>
          <p:grpSpPr>
            <a:xfrm>
              <a:off x="10285267" y="1896378"/>
              <a:ext cx="774447" cy="3210935"/>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1064" name="Group 1063"/>
            <p:cNvGrpSpPr/>
            <p:nvPr/>
          </p:nvGrpSpPr>
          <p:grpSpPr>
            <a:xfrm>
              <a:off x="8664970" y="2141511"/>
              <a:ext cx="777743" cy="2927521"/>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sp>
          <p:nvSpPr>
            <p:cNvPr id="1041"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2"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3"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4"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5"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6"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7"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8"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49"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0"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1"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2"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3"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4"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5"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6"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7"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8"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59"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60"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9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9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9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9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9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9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9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9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0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0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0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0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0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0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0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0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11"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15"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16"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17"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18"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pic>
          <p:nvPicPr>
            <p:cNvPr id="906" name="Picture 905"/>
            <p:cNvPicPr>
              <a:picLocks noChangeAspect="1"/>
            </p:cNvPicPr>
            <p:nvPr/>
          </p:nvPicPr>
          <p:blipFill>
            <a:blip r:embed="rId6"/>
            <a:stretch>
              <a:fillRect/>
            </a:stretch>
          </p:blipFill>
          <p:spPr>
            <a:xfrm>
              <a:off x="8160644" y="3347476"/>
              <a:ext cx="676964" cy="1821494"/>
            </a:xfrm>
            <a:prstGeom prst="rect">
              <a:avLst/>
            </a:prstGeom>
          </p:spPr>
        </p:pic>
        <p:grpSp>
          <p:nvGrpSpPr>
            <p:cNvPr id="1065" name="Group 253"/>
            <p:cNvGrpSpPr>
              <a:grpSpLocks noChangeAspect="1"/>
            </p:cNvGrpSpPr>
            <p:nvPr/>
          </p:nvGrpSpPr>
          <p:grpSpPr bwMode="auto">
            <a:xfrm>
              <a:off x="10691937" y="3685621"/>
              <a:ext cx="1334141" cy="1468527"/>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pic>
          <p:nvPicPr>
            <p:cNvPr id="948" name="Picture 947"/>
            <p:cNvPicPr>
              <a:picLocks noChangeAspect="1"/>
            </p:cNvPicPr>
            <p:nvPr/>
          </p:nvPicPr>
          <p:blipFill>
            <a:blip r:embed="rId7"/>
            <a:stretch>
              <a:fillRect/>
            </a:stretch>
          </p:blipFill>
          <p:spPr>
            <a:xfrm>
              <a:off x="5552921" y="2629082"/>
              <a:ext cx="943235" cy="2406872"/>
            </a:xfrm>
            <a:prstGeom prst="rect">
              <a:avLst/>
            </a:prstGeom>
          </p:spPr>
        </p:pic>
        <p:pic>
          <p:nvPicPr>
            <p:cNvPr id="952" name="Picture 951"/>
            <p:cNvPicPr>
              <a:picLocks noChangeAspect="1"/>
            </p:cNvPicPr>
            <p:nvPr/>
          </p:nvPicPr>
          <p:blipFill>
            <a:blip r:embed="rId8"/>
            <a:stretch>
              <a:fillRect/>
            </a:stretch>
          </p:blipFill>
          <p:spPr>
            <a:xfrm>
              <a:off x="2166934" y="3716426"/>
              <a:ext cx="1098829" cy="1330976"/>
            </a:xfrm>
            <a:prstGeom prst="rect">
              <a:avLst/>
            </a:prstGeom>
          </p:spPr>
        </p:pic>
        <p:sp>
          <p:nvSpPr>
            <p:cNvPr id="746"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9"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sp>
        <p:nvSpPr>
          <p:cNvPr id="933" name="Rectangle 932"/>
          <p:cNvSpPr/>
          <p:nvPr/>
        </p:nvSpPr>
        <p:spPr bwMode="auto">
          <a:xfrm>
            <a:off x="55378" y="-56240"/>
            <a:ext cx="12205583" cy="5457735"/>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27"/>
          <p:cNvGrpSpPr/>
          <p:nvPr/>
        </p:nvGrpSpPr>
        <p:grpSpPr>
          <a:xfrm>
            <a:off x="-192133" y="3655574"/>
            <a:ext cx="12397717" cy="4769183"/>
            <a:chOff x="-195987" y="3728379"/>
            <a:chExt cx="12646317" cy="4864815"/>
          </a:xfrm>
        </p:grpSpPr>
        <p:sp>
          <p:nvSpPr>
            <p:cNvPr id="1009" name="Chord 1008"/>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Chord 1009"/>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Chord 1007"/>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57" name="Freeform 5"/>
          <p:cNvSpPr>
            <a:spLocks noChangeAspect="1" noEditPoints="1"/>
          </p:cNvSpPr>
          <p:nvPr/>
        </p:nvSpPr>
        <p:spPr bwMode="black">
          <a:xfrm>
            <a:off x="3799078" y="418590"/>
            <a:ext cx="4593846" cy="1015779"/>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505050"/>
              </a:solidFill>
            </a:endParaRPr>
          </a:p>
        </p:txBody>
      </p:sp>
      <p:grpSp>
        <p:nvGrpSpPr>
          <p:cNvPr id="27" name="Group 26"/>
          <p:cNvGrpSpPr/>
          <p:nvPr/>
        </p:nvGrpSpPr>
        <p:grpSpPr>
          <a:xfrm>
            <a:off x="-10678" y="3979978"/>
            <a:ext cx="12228949" cy="2877536"/>
            <a:chOff x="-10893" y="4059288"/>
            <a:chExt cx="12474165" cy="2935237"/>
          </a:xfrm>
        </p:grpSpPr>
        <p:grpSp>
          <p:nvGrpSpPr>
            <p:cNvPr id="5" name="Group 4"/>
            <p:cNvGrpSpPr/>
            <p:nvPr/>
          </p:nvGrpSpPr>
          <p:grpSpPr>
            <a:xfrm>
              <a:off x="8378287" y="4880174"/>
              <a:ext cx="1133372" cy="637926"/>
              <a:chOff x="8378287" y="4880174"/>
              <a:chExt cx="1133372" cy="637926"/>
            </a:xfrm>
          </p:grpSpPr>
          <p:sp>
            <p:nvSpPr>
              <p:cNvPr id="775"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6"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7"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8"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9"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0"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1"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sp>
          <p:nvSpPr>
            <p:cNvPr id="790"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nvGrpSpPr>
            <p:cNvPr id="23" name="Group 22"/>
            <p:cNvGrpSpPr/>
            <p:nvPr/>
          </p:nvGrpSpPr>
          <p:grpSpPr>
            <a:xfrm>
              <a:off x="1029177" y="4059288"/>
              <a:ext cx="310868" cy="1463669"/>
              <a:chOff x="1029177" y="4059288"/>
              <a:chExt cx="310868" cy="1463669"/>
            </a:xfrm>
          </p:grpSpPr>
          <p:sp>
            <p:nvSpPr>
              <p:cNvPr id="791"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92"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24" name="Group 23"/>
            <p:cNvGrpSpPr/>
            <p:nvPr/>
          </p:nvGrpSpPr>
          <p:grpSpPr>
            <a:xfrm>
              <a:off x="2701712" y="5270378"/>
              <a:ext cx="414490" cy="241246"/>
              <a:chOff x="2701712" y="5270378"/>
              <a:chExt cx="414490" cy="241246"/>
            </a:xfrm>
          </p:grpSpPr>
          <p:sp>
            <p:nvSpPr>
              <p:cNvPr id="793"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94"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8" name="Group 7"/>
            <p:cNvGrpSpPr/>
            <p:nvPr/>
          </p:nvGrpSpPr>
          <p:grpSpPr>
            <a:xfrm>
              <a:off x="1336807" y="4726359"/>
              <a:ext cx="1316331" cy="791741"/>
              <a:chOff x="1336807" y="4726359"/>
              <a:chExt cx="1316331" cy="791741"/>
            </a:xfrm>
          </p:grpSpPr>
          <p:sp>
            <p:nvSpPr>
              <p:cNvPr id="78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95"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96"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97"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98"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99"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0"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1"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2"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3"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4"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5"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6"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7"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sp>
          <p:nvSpPr>
            <p:cNvPr id="1013"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14"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4" name="Group 3"/>
          <p:cNvGrpSpPr/>
          <p:nvPr/>
        </p:nvGrpSpPr>
        <p:grpSpPr>
          <a:xfrm>
            <a:off x="637151" y="4377561"/>
            <a:ext cx="11136668" cy="2405734"/>
            <a:chOff x="649926" y="4464844"/>
            <a:chExt cx="11359981" cy="2453974"/>
          </a:xfrm>
        </p:grpSpPr>
        <p:grpSp>
          <p:nvGrpSpPr>
            <p:cNvPr id="666" name="Group 665"/>
            <p:cNvGrpSpPr/>
            <p:nvPr/>
          </p:nvGrpSpPr>
          <p:grpSpPr>
            <a:xfrm>
              <a:off x="1602883" y="4600389"/>
              <a:ext cx="347083" cy="1018913"/>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451" name="Group 450"/>
            <p:cNvGrpSpPr/>
            <p:nvPr/>
          </p:nvGrpSpPr>
          <p:grpSpPr>
            <a:xfrm>
              <a:off x="2431321" y="4672579"/>
              <a:ext cx="654002" cy="2045074"/>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329" name="Group 328"/>
            <p:cNvGrpSpPr/>
            <p:nvPr/>
          </p:nvGrpSpPr>
          <p:grpSpPr>
            <a:xfrm>
              <a:off x="649926" y="4482229"/>
              <a:ext cx="813833" cy="2271477"/>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3" name="Group 2"/>
            <p:cNvGrpSpPr/>
            <p:nvPr/>
          </p:nvGrpSpPr>
          <p:grpSpPr>
            <a:xfrm flipH="1">
              <a:off x="9108010" y="4511974"/>
              <a:ext cx="612305" cy="1055200"/>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717" name="Group 716"/>
            <p:cNvGrpSpPr/>
            <p:nvPr/>
          </p:nvGrpSpPr>
          <p:grpSpPr>
            <a:xfrm>
              <a:off x="8543632" y="4623203"/>
              <a:ext cx="1785871" cy="1819871"/>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26" name="Group 25"/>
            <p:cNvGrpSpPr/>
            <p:nvPr/>
          </p:nvGrpSpPr>
          <p:grpSpPr>
            <a:xfrm>
              <a:off x="10418137" y="4605030"/>
              <a:ext cx="391598" cy="1892501"/>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grpSp>
          <p:nvGrpSpPr>
            <p:cNvPr id="755" name="Group 754"/>
            <p:cNvGrpSpPr/>
            <p:nvPr/>
          </p:nvGrpSpPr>
          <p:grpSpPr>
            <a:xfrm>
              <a:off x="11538629" y="4595730"/>
              <a:ext cx="471278" cy="1547400"/>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482" name="Group 481"/>
            <p:cNvGrpSpPr/>
            <p:nvPr/>
          </p:nvGrpSpPr>
          <p:grpSpPr>
            <a:xfrm>
              <a:off x="7162540" y="4582776"/>
              <a:ext cx="681872" cy="1300488"/>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448" name="Group 447"/>
            <p:cNvGrpSpPr/>
            <p:nvPr/>
          </p:nvGrpSpPr>
          <p:grpSpPr>
            <a:xfrm>
              <a:off x="3724008" y="4679085"/>
              <a:ext cx="565210" cy="1537762"/>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449" name="Group 448"/>
            <p:cNvGrpSpPr/>
            <p:nvPr/>
          </p:nvGrpSpPr>
          <p:grpSpPr>
            <a:xfrm>
              <a:off x="4089400" y="4464844"/>
              <a:ext cx="1157581" cy="2164407"/>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nvGrpSpPr>
            <p:cNvPr id="618" name="Group 617"/>
            <p:cNvGrpSpPr/>
            <p:nvPr/>
          </p:nvGrpSpPr>
          <p:grpSpPr>
            <a:xfrm>
              <a:off x="5443592" y="4562529"/>
              <a:ext cx="2001023" cy="2356289"/>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dirty="0">
                  <a:solidFill>
                    <a:srgbClr val="404040"/>
                  </a:solidFill>
                </a:endParaRPr>
              </a:p>
            </p:txBody>
          </p:sp>
        </p:grpSp>
      </p:grpSp>
      <p:sp>
        <p:nvSpPr>
          <p:cNvPr id="925" name="Oval 924"/>
          <p:cNvSpPr>
            <a:spLocks noChangeAspect="1"/>
          </p:cNvSpPr>
          <p:nvPr/>
        </p:nvSpPr>
        <p:spPr>
          <a:xfrm>
            <a:off x="8995209" y="661859"/>
            <a:ext cx="1703207" cy="1703207"/>
          </a:xfrm>
          <a:prstGeom prst="ellipse">
            <a:avLst/>
          </a:prstGeom>
          <a:solidFill>
            <a:srgbClr val="00BCF2">
              <a:alpha val="85000"/>
            </a:srgbClr>
          </a:solidFill>
        </p:spPr>
        <p:txBody>
          <a:bodyPr wrap="none" lIns="0" tIns="0" rIns="0" bIns="0" anchor="ctr">
            <a:noAutofit/>
          </a:bodyPr>
          <a:lstStyle/>
          <a:p>
            <a:pPr algn="ctr" defTabSz="895858">
              <a:defRPr/>
            </a:pPr>
            <a:r>
              <a:rPr lang="en-US" sz="1568" kern="0" dirty="0">
                <a:solidFill>
                  <a:srgbClr val="002060"/>
                </a:solidFill>
              </a:rPr>
              <a:t>Over </a:t>
            </a:r>
            <a:br>
              <a:rPr lang="en-US" sz="1568" kern="0" dirty="0">
                <a:solidFill>
                  <a:srgbClr val="002060"/>
                </a:solidFill>
              </a:rPr>
            </a:br>
            <a:r>
              <a:rPr lang="en-US" sz="3921" kern="0" dirty="0">
                <a:solidFill>
                  <a:srgbClr val="002060"/>
                </a:solidFill>
                <a:latin typeface="Segoe UI Semibold" panose="020B0702040204020203" pitchFamily="34" charset="0"/>
                <a:cs typeface="Segoe UI Semibold" panose="020B0702040204020203" pitchFamily="34" charset="0"/>
              </a:rPr>
              <a:t>4T</a:t>
            </a:r>
            <a:br>
              <a:rPr lang="en-US" sz="3921" kern="0" dirty="0">
                <a:solidFill>
                  <a:srgbClr val="002060"/>
                </a:solidFill>
                <a:latin typeface="Segoe UI Semibold" panose="020B0702040204020203" pitchFamily="34" charset="0"/>
                <a:cs typeface="Segoe UI Semibold" panose="020B0702040204020203" pitchFamily="34" charset="0"/>
              </a:rPr>
            </a:br>
            <a:r>
              <a:rPr lang="en-US" sz="1568" kern="0" dirty="0">
                <a:solidFill>
                  <a:srgbClr val="002060"/>
                </a:solidFill>
              </a:rPr>
              <a:t>emails sent </a:t>
            </a:r>
            <a:br>
              <a:rPr lang="en-US" sz="1568" kern="0" dirty="0">
                <a:solidFill>
                  <a:srgbClr val="002060"/>
                </a:solidFill>
              </a:rPr>
            </a:br>
            <a:r>
              <a:rPr lang="en-US" sz="1568" kern="0" dirty="0">
                <a:solidFill>
                  <a:srgbClr val="002060"/>
                </a:solidFill>
              </a:rPr>
              <a:t>with O365</a:t>
            </a:r>
          </a:p>
        </p:txBody>
      </p:sp>
      <p:sp>
        <p:nvSpPr>
          <p:cNvPr id="966" name="Oval 965"/>
          <p:cNvSpPr>
            <a:spLocks noChangeAspect="1"/>
          </p:cNvSpPr>
          <p:nvPr/>
        </p:nvSpPr>
        <p:spPr>
          <a:xfrm>
            <a:off x="2600983" y="1504171"/>
            <a:ext cx="1972135" cy="1972135"/>
          </a:xfrm>
          <a:prstGeom prst="ellipse">
            <a:avLst/>
          </a:prstGeom>
          <a:solidFill>
            <a:srgbClr val="00BCF2">
              <a:alpha val="85000"/>
            </a:srgbClr>
          </a:solidFill>
        </p:spPr>
        <p:txBody>
          <a:bodyPr wrap="none" lIns="0" tIns="0" rIns="0" bIns="0" anchor="ctr">
            <a:noAutofit/>
          </a:bodyPr>
          <a:lstStyle/>
          <a:p>
            <a:pPr algn="ctr" defTabSz="895858">
              <a:defRPr/>
            </a:pPr>
            <a:r>
              <a:rPr lang="en-US" sz="3921" kern="0" dirty="0">
                <a:solidFill>
                  <a:srgbClr val="002060"/>
                </a:solidFill>
                <a:latin typeface="Segoe UI Semibold" panose="020B0702040204020203" pitchFamily="34" charset="0"/>
                <a:cs typeface="Segoe UI Semibold" panose="020B0702040204020203" pitchFamily="34" charset="0"/>
              </a:rPr>
              <a:t>100M+</a:t>
            </a:r>
          </a:p>
          <a:p>
            <a:pPr algn="ctr" defTabSz="895858">
              <a:defRPr/>
            </a:pPr>
            <a:r>
              <a:rPr lang="en-US" sz="1568" kern="0" dirty="0">
                <a:solidFill>
                  <a:srgbClr val="002060"/>
                </a:solidFill>
              </a:rPr>
              <a:t>downloads </a:t>
            </a:r>
            <a:br>
              <a:rPr lang="en-US" sz="1568" kern="0" dirty="0">
                <a:solidFill>
                  <a:srgbClr val="002060"/>
                </a:solidFill>
              </a:rPr>
            </a:br>
            <a:r>
              <a:rPr lang="en-US" sz="1568" kern="0" dirty="0">
                <a:solidFill>
                  <a:srgbClr val="002060"/>
                </a:solidFill>
              </a:rPr>
              <a:t>of mobile apps</a:t>
            </a:r>
          </a:p>
        </p:txBody>
      </p:sp>
      <p:sp>
        <p:nvSpPr>
          <p:cNvPr id="968" name="Oval 967"/>
          <p:cNvSpPr>
            <a:spLocks noChangeAspect="1"/>
          </p:cNvSpPr>
          <p:nvPr/>
        </p:nvSpPr>
        <p:spPr>
          <a:xfrm>
            <a:off x="6840284" y="1502422"/>
            <a:ext cx="1972135" cy="1972135"/>
          </a:xfrm>
          <a:prstGeom prst="ellipse">
            <a:avLst/>
          </a:prstGeom>
          <a:solidFill>
            <a:srgbClr val="00BCF2">
              <a:alpha val="85000"/>
            </a:srgbClr>
          </a:solidFill>
        </p:spPr>
        <p:txBody>
          <a:bodyPr wrap="none" lIns="0" tIns="0" rIns="0" bIns="0" anchor="ctr">
            <a:noAutofit/>
          </a:bodyPr>
          <a:lstStyle/>
          <a:p>
            <a:pPr algn="ctr" defTabSz="895858">
              <a:defRPr/>
            </a:pPr>
            <a:r>
              <a:rPr lang="en-US" sz="3921" kern="0" dirty="0">
                <a:solidFill>
                  <a:srgbClr val="002060"/>
                </a:solidFill>
                <a:latin typeface="Segoe UI Semibold" panose="020B0702040204020203" pitchFamily="34" charset="0"/>
                <a:cs typeface="Segoe UI Semibold" panose="020B0702040204020203" pitchFamily="34" charset="0"/>
              </a:rPr>
              <a:t>850M</a:t>
            </a:r>
            <a:br>
              <a:rPr lang="en-US" sz="3921" kern="0" dirty="0">
                <a:solidFill>
                  <a:srgbClr val="002060"/>
                </a:solidFill>
                <a:latin typeface="Segoe UI Semibold" panose="020B0702040204020203" pitchFamily="34" charset="0"/>
                <a:cs typeface="Segoe UI Semibold" panose="020B0702040204020203" pitchFamily="34" charset="0"/>
              </a:rPr>
            </a:br>
            <a:r>
              <a:rPr lang="en-US" sz="1568" kern="0" dirty="0">
                <a:solidFill>
                  <a:srgbClr val="002060"/>
                </a:solidFill>
              </a:rPr>
              <a:t>meetings are </a:t>
            </a:r>
            <a:br>
              <a:rPr lang="en-US" sz="1568" kern="0" dirty="0">
                <a:solidFill>
                  <a:srgbClr val="002060"/>
                </a:solidFill>
              </a:rPr>
            </a:br>
            <a:r>
              <a:rPr lang="en-US" sz="1568" kern="0" dirty="0">
                <a:solidFill>
                  <a:srgbClr val="002060"/>
                </a:solidFill>
              </a:rPr>
              <a:t>created a month</a:t>
            </a:r>
          </a:p>
        </p:txBody>
      </p:sp>
      <p:sp>
        <p:nvSpPr>
          <p:cNvPr id="970" name="Oval 969"/>
          <p:cNvSpPr>
            <a:spLocks noChangeAspect="1"/>
          </p:cNvSpPr>
          <p:nvPr/>
        </p:nvSpPr>
        <p:spPr>
          <a:xfrm>
            <a:off x="4842184" y="2617435"/>
            <a:ext cx="1703207" cy="1703207"/>
          </a:xfrm>
          <a:prstGeom prst="ellipse">
            <a:avLst/>
          </a:prstGeom>
          <a:solidFill>
            <a:srgbClr val="00BCF2">
              <a:alpha val="85000"/>
            </a:srgbClr>
          </a:solidFill>
        </p:spPr>
        <p:txBody>
          <a:bodyPr wrap="none" lIns="0" tIns="0" rIns="0" bIns="0" anchor="ctr">
            <a:noAutofit/>
          </a:bodyPr>
          <a:lstStyle/>
          <a:p>
            <a:pPr algn="ctr" defTabSz="895858">
              <a:defRPr/>
            </a:pPr>
            <a:r>
              <a:rPr lang="en-US" sz="3921" kern="0" dirty="0">
                <a:solidFill>
                  <a:srgbClr val="002060"/>
                </a:solidFill>
                <a:latin typeface="Segoe UI Semibold" panose="020B0702040204020203" pitchFamily="34" charset="0"/>
                <a:cs typeface="Segoe UI Semibold" panose="020B0702040204020203" pitchFamily="34" charset="0"/>
              </a:rPr>
              <a:t>2–3</a:t>
            </a:r>
            <a:r>
              <a:rPr lang="en-US" sz="2353" kern="0" dirty="0">
                <a:solidFill>
                  <a:srgbClr val="002060"/>
                </a:solidFill>
                <a:latin typeface="Segoe UI Semibold" panose="020B0702040204020203" pitchFamily="34" charset="0"/>
                <a:cs typeface="Segoe UI Semibold" panose="020B0702040204020203" pitchFamily="34" charset="0"/>
              </a:rPr>
              <a:t/>
            </a:r>
            <a:br>
              <a:rPr lang="en-US" sz="2353" kern="0" dirty="0">
                <a:solidFill>
                  <a:srgbClr val="002060"/>
                </a:solidFill>
                <a:latin typeface="Segoe UI Semibold" panose="020B0702040204020203" pitchFamily="34" charset="0"/>
                <a:cs typeface="Segoe UI Semibold" panose="020B0702040204020203" pitchFamily="34" charset="0"/>
              </a:rPr>
            </a:br>
            <a:r>
              <a:rPr lang="en-US" sz="1568" kern="0" dirty="0">
                <a:solidFill>
                  <a:srgbClr val="002060"/>
                </a:solidFill>
              </a:rPr>
              <a:t>hrs./day </a:t>
            </a:r>
          </a:p>
          <a:p>
            <a:pPr algn="ctr" defTabSz="895858">
              <a:defRPr/>
            </a:pPr>
            <a:r>
              <a:rPr lang="en-US" sz="1568" kern="0" dirty="0">
                <a:solidFill>
                  <a:srgbClr val="002060"/>
                </a:solidFill>
              </a:rPr>
              <a:t>spent in </a:t>
            </a:r>
            <a:br>
              <a:rPr lang="en-US" sz="1568" kern="0" dirty="0">
                <a:solidFill>
                  <a:srgbClr val="002060"/>
                </a:solidFill>
              </a:rPr>
            </a:br>
            <a:r>
              <a:rPr lang="en-US" sz="1568" kern="0" dirty="0">
                <a:solidFill>
                  <a:srgbClr val="002060"/>
                </a:solidFill>
              </a:rPr>
              <a:t>Office apps</a:t>
            </a:r>
          </a:p>
        </p:txBody>
      </p:sp>
      <p:sp>
        <p:nvSpPr>
          <p:cNvPr id="973" name="Oval 972"/>
          <p:cNvSpPr>
            <a:spLocks noChangeAspect="1"/>
          </p:cNvSpPr>
          <p:nvPr/>
        </p:nvSpPr>
        <p:spPr>
          <a:xfrm>
            <a:off x="312044" y="1911658"/>
            <a:ext cx="1613565" cy="1613565"/>
          </a:xfrm>
          <a:prstGeom prst="ellipse">
            <a:avLst/>
          </a:prstGeom>
          <a:solidFill>
            <a:srgbClr val="00BCF2">
              <a:alpha val="85000"/>
            </a:srgbClr>
          </a:solidFill>
        </p:spPr>
        <p:txBody>
          <a:bodyPr wrap="none" lIns="0" tIns="0" rIns="0" bIns="0" anchor="ctr">
            <a:noAutofit/>
          </a:bodyPr>
          <a:lstStyle/>
          <a:p>
            <a:pPr algn="ctr" defTabSz="895858">
              <a:defRPr/>
            </a:pPr>
            <a:r>
              <a:rPr lang="en-US" sz="3921" kern="0" dirty="0">
                <a:solidFill>
                  <a:srgbClr val="002060"/>
                </a:solidFill>
                <a:latin typeface="Segoe UI Semibold" panose="020B0702040204020203" pitchFamily="34" charset="0"/>
                <a:cs typeface="Segoe UI Semibold" panose="020B0702040204020203" pitchFamily="34" charset="0"/>
              </a:rPr>
              <a:t>1.2B+</a:t>
            </a:r>
          </a:p>
          <a:p>
            <a:pPr algn="ctr" defTabSz="895858">
              <a:defRPr/>
            </a:pPr>
            <a:r>
              <a:rPr lang="en-US" sz="1568" kern="0" dirty="0">
                <a:solidFill>
                  <a:srgbClr val="002060"/>
                </a:solidFill>
              </a:rPr>
              <a:t>users</a:t>
            </a:r>
          </a:p>
        </p:txBody>
      </p:sp>
      <p:sp>
        <p:nvSpPr>
          <p:cNvPr id="981" name="Oval 980"/>
          <p:cNvSpPr>
            <a:spLocks noChangeAspect="1"/>
          </p:cNvSpPr>
          <p:nvPr/>
        </p:nvSpPr>
        <p:spPr>
          <a:xfrm>
            <a:off x="10067718" y="2478847"/>
            <a:ext cx="1792850" cy="1792850"/>
          </a:xfrm>
          <a:prstGeom prst="ellipse">
            <a:avLst/>
          </a:prstGeom>
          <a:solidFill>
            <a:srgbClr val="00BCF2">
              <a:alpha val="85000"/>
            </a:srgbClr>
          </a:solidFill>
        </p:spPr>
        <p:txBody>
          <a:bodyPr wrap="none" lIns="0" tIns="0" rIns="0" bIns="0" anchor="ctr">
            <a:noAutofit/>
          </a:bodyPr>
          <a:lstStyle/>
          <a:p>
            <a:pPr algn="ctr" defTabSz="895858">
              <a:defRPr/>
            </a:pPr>
            <a:r>
              <a:rPr lang="en-US" sz="1568" kern="0" dirty="0">
                <a:solidFill>
                  <a:srgbClr val="002060"/>
                </a:solidFill>
              </a:rPr>
              <a:t>Over</a:t>
            </a:r>
          </a:p>
          <a:p>
            <a:pPr algn="ctr" defTabSz="895858">
              <a:defRPr/>
            </a:pPr>
            <a:r>
              <a:rPr lang="en-US" sz="3921" kern="0" dirty="0">
                <a:solidFill>
                  <a:srgbClr val="002060"/>
                </a:solidFill>
                <a:latin typeface="Segoe UI Semibold" panose="020B0702040204020203" pitchFamily="34" charset="0"/>
                <a:cs typeface="Segoe UI Semibold" panose="020B0702040204020203" pitchFamily="34" charset="0"/>
              </a:rPr>
              <a:t>470PB </a:t>
            </a:r>
            <a:br>
              <a:rPr lang="en-US" sz="3921" kern="0" dirty="0">
                <a:solidFill>
                  <a:srgbClr val="002060"/>
                </a:solidFill>
                <a:latin typeface="Segoe UI Semibold" panose="020B0702040204020203" pitchFamily="34" charset="0"/>
                <a:cs typeface="Segoe UI Semibold" panose="020B0702040204020203" pitchFamily="34" charset="0"/>
              </a:rPr>
            </a:br>
            <a:r>
              <a:rPr lang="en-US" sz="1568" kern="0" dirty="0">
                <a:solidFill>
                  <a:srgbClr val="002060"/>
                </a:solidFill>
              </a:rPr>
              <a:t>of storage</a:t>
            </a:r>
          </a:p>
        </p:txBody>
      </p:sp>
    </p:spTree>
    <p:extLst>
      <p:ext uri="{BB962C8B-B14F-4D97-AF65-F5344CB8AC3E}">
        <p14:creationId xmlns:p14="http://schemas.microsoft.com/office/powerpoint/2010/main" val="3200613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1000"/>
                                        <p:tgtEl>
                                          <p:spTgt spid="957"/>
                                        </p:tgtEl>
                                      </p:cBhvr>
                                    </p:animEffect>
                                    <p:anim calcmode="lin" valueType="num">
                                      <p:cBhvr>
                                        <p:cTn id="8" dur="1000" fill="hold"/>
                                        <p:tgtEl>
                                          <p:spTgt spid="957"/>
                                        </p:tgtEl>
                                        <p:attrNameLst>
                                          <p:attrName>ppt_x</p:attrName>
                                        </p:attrNameLst>
                                      </p:cBhvr>
                                      <p:tavLst>
                                        <p:tav tm="0">
                                          <p:val>
                                            <p:strVal val="#ppt_x"/>
                                          </p:val>
                                        </p:tav>
                                        <p:tav tm="100000">
                                          <p:val>
                                            <p:strVal val="#ppt_x"/>
                                          </p:val>
                                        </p:tav>
                                      </p:tavLst>
                                    </p:anim>
                                    <p:anim calcmode="lin" valueType="num">
                                      <p:cBhvr>
                                        <p:cTn id="9" dur="1000" fill="hold"/>
                                        <p:tgtEl>
                                          <p:spTgt spid="9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973"/>
                                        </p:tgtEl>
                                        <p:attrNameLst>
                                          <p:attrName>style.visibility</p:attrName>
                                        </p:attrNameLst>
                                      </p:cBhvr>
                                      <p:to>
                                        <p:strVal val="visible"/>
                                      </p:to>
                                    </p:set>
                                    <p:anim calcmode="lin" valueType="num">
                                      <p:cBhvr>
                                        <p:cTn id="13" dur="500" fill="hold"/>
                                        <p:tgtEl>
                                          <p:spTgt spid="973"/>
                                        </p:tgtEl>
                                        <p:attrNameLst>
                                          <p:attrName>ppt_w</p:attrName>
                                        </p:attrNameLst>
                                      </p:cBhvr>
                                      <p:tavLst>
                                        <p:tav tm="0">
                                          <p:val>
                                            <p:fltVal val="0"/>
                                          </p:val>
                                        </p:tav>
                                        <p:tav tm="100000">
                                          <p:val>
                                            <p:strVal val="#ppt_w"/>
                                          </p:val>
                                        </p:tav>
                                      </p:tavLst>
                                    </p:anim>
                                    <p:anim calcmode="lin" valueType="num">
                                      <p:cBhvr>
                                        <p:cTn id="14" dur="500" fill="hold"/>
                                        <p:tgtEl>
                                          <p:spTgt spid="973"/>
                                        </p:tgtEl>
                                        <p:attrNameLst>
                                          <p:attrName>ppt_h</p:attrName>
                                        </p:attrNameLst>
                                      </p:cBhvr>
                                      <p:tavLst>
                                        <p:tav tm="0">
                                          <p:val>
                                            <p:fltVal val="0"/>
                                          </p:val>
                                        </p:tav>
                                        <p:tav tm="100000">
                                          <p:val>
                                            <p:strVal val="#ppt_h"/>
                                          </p:val>
                                        </p:tav>
                                      </p:tavLst>
                                    </p:anim>
                                    <p:animEffect transition="in" filter="fade">
                                      <p:cBhvr>
                                        <p:cTn id="15" dur="500"/>
                                        <p:tgtEl>
                                          <p:spTgt spid="973"/>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68"/>
                                        </p:tgtEl>
                                        <p:attrNameLst>
                                          <p:attrName>style.visibility</p:attrName>
                                        </p:attrNameLst>
                                      </p:cBhvr>
                                      <p:to>
                                        <p:strVal val="visible"/>
                                      </p:to>
                                    </p:set>
                                    <p:anim calcmode="lin" valueType="num">
                                      <p:cBhvr>
                                        <p:cTn id="19" dur="500" fill="hold"/>
                                        <p:tgtEl>
                                          <p:spTgt spid="968"/>
                                        </p:tgtEl>
                                        <p:attrNameLst>
                                          <p:attrName>ppt_w</p:attrName>
                                        </p:attrNameLst>
                                      </p:cBhvr>
                                      <p:tavLst>
                                        <p:tav tm="0">
                                          <p:val>
                                            <p:fltVal val="0"/>
                                          </p:val>
                                        </p:tav>
                                        <p:tav tm="100000">
                                          <p:val>
                                            <p:strVal val="#ppt_w"/>
                                          </p:val>
                                        </p:tav>
                                      </p:tavLst>
                                    </p:anim>
                                    <p:anim calcmode="lin" valueType="num">
                                      <p:cBhvr>
                                        <p:cTn id="20" dur="500" fill="hold"/>
                                        <p:tgtEl>
                                          <p:spTgt spid="968"/>
                                        </p:tgtEl>
                                        <p:attrNameLst>
                                          <p:attrName>ppt_h</p:attrName>
                                        </p:attrNameLst>
                                      </p:cBhvr>
                                      <p:tavLst>
                                        <p:tav tm="0">
                                          <p:val>
                                            <p:fltVal val="0"/>
                                          </p:val>
                                        </p:tav>
                                        <p:tav tm="100000">
                                          <p:val>
                                            <p:strVal val="#ppt_h"/>
                                          </p:val>
                                        </p:tav>
                                      </p:tavLst>
                                    </p:anim>
                                    <p:animEffect transition="in" filter="fade">
                                      <p:cBhvr>
                                        <p:cTn id="21" dur="500"/>
                                        <p:tgtEl>
                                          <p:spTgt spid="968"/>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966"/>
                                        </p:tgtEl>
                                        <p:attrNameLst>
                                          <p:attrName>style.visibility</p:attrName>
                                        </p:attrNameLst>
                                      </p:cBhvr>
                                      <p:to>
                                        <p:strVal val="visible"/>
                                      </p:to>
                                    </p:set>
                                    <p:anim calcmode="lin" valueType="num">
                                      <p:cBhvr>
                                        <p:cTn id="25" dur="500" fill="hold"/>
                                        <p:tgtEl>
                                          <p:spTgt spid="966"/>
                                        </p:tgtEl>
                                        <p:attrNameLst>
                                          <p:attrName>ppt_w</p:attrName>
                                        </p:attrNameLst>
                                      </p:cBhvr>
                                      <p:tavLst>
                                        <p:tav tm="0">
                                          <p:val>
                                            <p:fltVal val="0"/>
                                          </p:val>
                                        </p:tav>
                                        <p:tav tm="100000">
                                          <p:val>
                                            <p:strVal val="#ppt_w"/>
                                          </p:val>
                                        </p:tav>
                                      </p:tavLst>
                                    </p:anim>
                                    <p:anim calcmode="lin" valueType="num">
                                      <p:cBhvr>
                                        <p:cTn id="26" dur="500" fill="hold"/>
                                        <p:tgtEl>
                                          <p:spTgt spid="966"/>
                                        </p:tgtEl>
                                        <p:attrNameLst>
                                          <p:attrName>ppt_h</p:attrName>
                                        </p:attrNameLst>
                                      </p:cBhvr>
                                      <p:tavLst>
                                        <p:tav tm="0">
                                          <p:val>
                                            <p:fltVal val="0"/>
                                          </p:val>
                                        </p:tav>
                                        <p:tav tm="100000">
                                          <p:val>
                                            <p:strVal val="#ppt_h"/>
                                          </p:val>
                                        </p:tav>
                                      </p:tavLst>
                                    </p:anim>
                                    <p:animEffect transition="in" filter="fade">
                                      <p:cBhvr>
                                        <p:cTn id="27" dur="500"/>
                                        <p:tgtEl>
                                          <p:spTgt spid="96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981"/>
                                        </p:tgtEl>
                                        <p:attrNameLst>
                                          <p:attrName>style.visibility</p:attrName>
                                        </p:attrNameLst>
                                      </p:cBhvr>
                                      <p:to>
                                        <p:strVal val="visible"/>
                                      </p:to>
                                    </p:set>
                                    <p:anim calcmode="lin" valueType="num">
                                      <p:cBhvr>
                                        <p:cTn id="30" dur="500" fill="hold"/>
                                        <p:tgtEl>
                                          <p:spTgt spid="981"/>
                                        </p:tgtEl>
                                        <p:attrNameLst>
                                          <p:attrName>ppt_w</p:attrName>
                                        </p:attrNameLst>
                                      </p:cBhvr>
                                      <p:tavLst>
                                        <p:tav tm="0">
                                          <p:val>
                                            <p:fltVal val="0"/>
                                          </p:val>
                                        </p:tav>
                                        <p:tav tm="100000">
                                          <p:val>
                                            <p:strVal val="#ppt_w"/>
                                          </p:val>
                                        </p:tav>
                                      </p:tavLst>
                                    </p:anim>
                                    <p:anim calcmode="lin" valueType="num">
                                      <p:cBhvr>
                                        <p:cTn id="31" dur="500" fill="hold"/>
                                        <p:tgtEl>
                                          <p:spTgt spid="981"/>
                                        </p:tgtEl>
                                        <p:attrNameLst>
                                          <p:attrName>ppt_h</p:attrName>
                                        </p:attrNameLst>
                                      </p:cBhvr>
                                      <p:tavLst>
                                        <p:tav tm="0">
                                          <p:val>
                                            <p:fltVal val="0"/>
                                          </p:val>
                                        </p:tav>
                                        <p:tav tm="100000">
                                          <p:val>
                                            <p:strVal val="#ppt_h"/>
                                          </p:val>
                                        </p:tav>
                                      </p:tavLst>
                                    </p:anim>
                                    <p:animEffect transition="in" filter="fade">
                                      <p:cBhvr>
                                        <p:cTn id="32" dur="500"/>
                                        <p:tgtEl>
                                          <p:spTgt spid="981"/>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970"/>
                                        </p:tgtEl>
                                        <p:attrNameLst>
                                          <p:attrName>style.visibility</p:attrName>
                                        </p:attrNameLst>
                                      </p:cBhvr>
                                      <p:to>
                                        <p:strVal val="visible"/>
                                      </p:to>
                                    </p:set>
                                    <p:anim calcmode="lin" valueType="num">
                                      <p:cBhvr>
                                        <p:cTn id="36" dur="500" fill="hold"/>
                                        <p:tgtEl>
                                          <p:spTgt spid="970"/>
                                        </p:tgtEl>
                                        <p:attrNameLst>
                                          <p:attrName>ppt_w</p:attrName>
                                        </p:attrNameLst>
                                      </p:cBhvr>
                                      <p:tavLst>
                                        <p:tav tm="0">
                                          <p:val>
                                            <p:fltVal val="0"/>
                                          </p:val>
                                        </p:tav>
                                        <p:tav tm="100000">
                                          <p:val>
                                            <p:strVal val="#ppt_w"/>
                                          </p:val>
                                        </p:tav>
                                      </p:tavLst>
                                    </p:anim>
                                    <p:anim calcmode="lin" valueType="num">
                                      <p:cBhvr>
                                        <p:cTn id="37" dur="500" fill="hold"/>
                                        <p:tgtEl>
                                          <p:spTgt spid="970"/>
                                        </p:tgtEl>
                                        <p:attrNameLst>
                                          <p:attrName>ppt_h</p:attrName>
                                        </p:attrNameLst>
                                      </p:cBhvr>
                                      <p:tavLst>
                                        <p:tav tm="0">
                                          <p:val>
                                            <p:fltVal val="0"/>
                                          </p:val>
                                        </p:tav>
                                        <p:tav tm="100000">
                                          <p:val>
                                            <p:strVal val="#ppt_h"/>
                                          </p:val>
                                        </p:tav>
                                      </p:tavLst>
                                    </p:anim>
                                    <p:animEffect transition="in" filter="fade">
                                      <p:cBhvr>
                                        <p:cTn id="38" dur="500"/>
                                        <p:tgtEl>
                                          <p:spTgt spid="97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25"/>
                                        </p:tgtEl>
                                        <p:attrNameLst>
                                          <p:attrName>style.visibility</p:attrName>
                                        </p:attrNameLst>
                                      </p:cBhvr>
                                      <p:to>
                                        <p:strVal val="visible"/>
                                      </p:to>
                                    </p:set>
                                    <p:anim calcmode="lin" valueType="num">
                                      <p:cBhvr>
                                        <p:cTn id="41" dur="500" fill="hold"/>
                                        <p:tgtEl>
                                          <p:spTgt spid="925"/>
                                        </p:tgtEl>
                                        <p:attrNameLst>
                                          <p:attrName>ppt_w</p:attrName>
                                        </p:attrNameLst>
                                      </p:cBhvr>
                                      <p:tavLst>
                                        <p:tav tm="0">
                                          <p:val>
                                            <p:fltVal val="0"/>
                                          </p:val>
                                        </p:tav>
                                        <p:tav tm="100000">
                                          <p:val>
                                            <p:strVal val="#ppt_w"/>
                                          </p:val>
                                        </p:tav>
                                      </p:tavLst>
                                    </p:anim>
                                    <p:anim calcmode="lin" valueType="num">
                                      <p:cBhvr>
                                        <p:cTn id="42" dur="500" fill="hold"/>
                                        <p:tgtEl>
                                          <p:spTgt spid="925"/>
                                        </p:tgtEl>
                                        <p:attrNameLst>
                                          <p:attrName>ppt_h</p:attrName>
                                        </p:attrNameLst>
                                      </p:cBhvr>
                                      <p:tavLst>
                                        <p:tav tm="0">
                                          <p:val>
                                            <p:fltVal val="0"/>
                                          </p:val>
                                        </p:tav>
                                        <p:tav tm="100000">
                                          <p:val>
                                            <p:strVal val="#ppt_h"/>
                                          </p:val>
                                        </p:tav>
                                      </p:tavLst>
                                    </p:anim>
                                    <p:animEffect transition="in" filter="fade">
                                      <p:cBhvr>
                                        <p:cTn id="43" dur="500"/>
                                        <p:tgtEl>
                                          <p:spTgt spid="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7" grpId="0" animBg="1"/>
      <p:bldP spid="925" grpId="0" animBg="1"/>
      <p:bldP spid="966" grpId="0" animBg="1"/>
      <p:bldP spid="968" grpId="0" animBg="1"/>
      <p:bldP spid="970" grpId="0" animBg="1"/>
      <p:bldP spid="973" grpId="0" animBg="1"/>
      <p:bldP spid="9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41" name="Picture 40"/>
          <p:cNvPicPr>
            <a:picLocks noChangeAspect="1"/>
          </p:cNvPicPr>
          <p:nvPr/>
        </p:nvPicPr>
        <p:blipFill>
          <a:blip r:embed="rId16"/>
          <a:stretch>
            <a:fillRect/>
          </a:stretch>
        </p:blipFill>
        <p:spPr>
          <a:xfrm>
            <a:off x="4607525" y="3601907"/>
            <a:ext cx="2340000" cy="147375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2459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pic>
        <p:nvPicPr>
          <p:cNvPr id="54" name="Picture 53"/>
          <p:cNvPicPr>
            <a:picLocks noChangeAspect="1"/>
          </p:cNvPicPr>
          <p:nvPr/>
        </p:nvPicPr>
        <p:blipFill>
          <a:blip r:embed="rId16"/>
          <a:stretch>
            <a:fillRect/>
          </a:stretch>
        </p:blipFill>
        <p:spPr>
          <a:xfrm>
            <a:off x="4607525" y="3601907"/>
            <a:ext cx="2340000" cy="1473750"/>
          </a:xfrm>
          <a:prstGeom prst="rect">
            <a:avLst/>
          </a:prstGeom>
        </p:spPr>
      </p:pic>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95224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pic>
        <p:nvPicPr>
          <p:cNvPr id="84" name="Picture 83"/>
          <p:cNvPicPr>
            <a:picLocks noChangeAspect="1"/>
          </p:cNvPicPr>
          <p:nvPr/>
        </p:nvPicPr>
        <p:blipFill>
          <a:blip r:embed="rId16"/>
          <a:stretch>
            <a:fillRect/>
          </a:stretch>
        </p:blipFill>
        <p:spPr>
          <a:xfrm>
            <a:off x="4607525" y="3601907"/>
            <a:ext cx="2340000" cy="147375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7"/>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Tree>
    <p:extLst>
      <p:ext uri="{BB962C8B-B14F-4D97-AF65-F5344CB8AC3E}">
        <p14:creationId xmlns:p14="http://schemas.microsoft.com/office/powerpoint/2010/main" val="409881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pic>
        <p:nvPicPr>
          <p:cNvPr id="58" name="Picture 57"/>
          <p:cNvPicPr>
            <a:picLocks noChangeAspect="1"/>
          </p:cNvPicPr>
          <p:nvPr/>
        </p:nvPicPr>
        <p:blipFill>
          <a:blip r:embed="rId20"/>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21812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6200000" flipV="1">
            <a:off x="4666501" y="3366205"/>
            <a:ext cx="2823385" cy="7058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rot="5400000" flipV="1">
            <a:off x="5679347" y="2343142"/>
            <a:ext cx="796823" cy="70732"/>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rot="5400000" flipV="1">
            <a:off x="5679347" y="3214667"/>
            <a:ext cx="796823" cy="70732"/>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p:cNvSpPr/>
          <p:nvPr/>
        </p:nvSpPr>
        <p:spPr bwMode="auto">
          <a:xfrm rot="5400000" flipV="1">
            <a:off x="5679345" y="4185792"/>
            <a:ext cx="796823" cy="70732"/>
          </a:xfrm>
          <a:prstGeom prst="rect">
            <a:avLst/>
          </a:prstGeom>
          <a:solidFill>
            <a:srgbClr val="F693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 name="Picture 2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55694" y="4790025"/>
            <a:ext cx="4362494" cy="4362663"/>
          </a:xfrm>
          <a:prstGeom prst="rect">
            <a:avLst/>
          </a:prstGeom>
        </p:spPr>
      </p:pic>
      <p:sp>
        <p:nvSpPr>
          <p:cNvPr id="29" name="Freeform 13"/>
          <p:cNvSpPr>
            <a:spLocks/>
          </p:cNvSpPr>
          <p:nvPr/>
        </p:nvSpPr>
        <p:spPr bwMode="auto">
          <a:xfrm>
            <a:off x="6036887" y="4711253"/>
            <a:ext cx="2259738" cy="2259738"/>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8" name="TextBox 7"/>
          <p:cNvSpPr txBox="1"/>
          <p:nvPr/>
        </p:nvSpPr>
        <p:spPr>
          <a:xfrm>
            <a:off x="1359678" y="1075432"/>
            <a:ext cx="8052784" cy="814661"/>
          </a:xfrm>
          <a:prstGeom prst="rect">
            <a:avLst/>
          </a:prstGeom>
          <a:noFill/>
        </p:spPr>
        <p:txBody>
          <a:bodyPr wrap="square" rtlCol="0">
            <a:spAutoFit/>
          </a:bodyPr>
          <a:lstStyle/>
          <a:p>
            <a:pPr defTabSz="914367">
              <a:defRPr/>
            </a:pPr>
            <a:r>
              <a:rPr lang="en-US" sz="2353" kern="0" spc="20" dirty="0">
                <a:solidFill>
                  <a:srgbClr val="404040"/>
                </a:solidFill>
                <a:latin typeface="Segoe UI Light"/>
                <a:cs typeface="Arial" pitchFamily="34" charset="0"/>
              </a:rPr>
              <a:t>Learn and understand how users use your app, how it reacts and quickly fix issues and bugs</a:t>
            </a:r>
          </a:p>
        </p:txBody>
      </p:sp>
      <p:sp>
        <p:nvSpPr>
          <p:cNvPr id="9" name="Title 18"/>
          <p:cNvSpPr txBox="1">
            <a:spLocks/>
          </p:cNvSpPr>
          <p:nvPr/>
        </p:nvSpPr>
        <p:spPr>
          <a:xfrm>
            <a:off x="1269935" y="341350"/>
            <a:ext cx="10804237" cy="899537"/>
          </a:xfrm>
          <a:prstGeom prst="rect">
            <a:avLst/>
          </a:prstGeom>
          <a:ln>
            <a:noFill/>
          </a:ln>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a:solidFill>
                  <a:srgbClr val="FC961B"/>
                </a:solidFill>
                <a:latin typeface="Segoe UI Light"/>
              </a:rPr>
              <a:t>Monitor + Learn</a:t>
            </a:r>
          </a:p>
        </p:txBody>
      </p:sp>
      <p:sp>
        <p:nvSpPr>
          <p:cNvPr id="10" name="Oval 9"/>
          <p:cNvSpPr/>
          <p:nvPr/>
        </p:nvSpPr>
        <p:spPr bwMode="auto">
          <a:xfrm>
            <a:off x="5905733" y="4582214"/>
            <a:ext cx="336159" cy="336159"/>
          </a:xfrm>
          <a:prstGeom prst="ellipse">
            <a:avLst/>
          </a:prstGeom>
          <a:solidFill>
            <a:srgbClr val="F6931A"/>
          </a:solidFill>
          <a:ln w="76200">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43428" rIns="179285" bIns="105877"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solidFill>
                  <a:srgbClr val="FFFFFF"/>
                </a:solidFill>
                <a:latin typeface="Segoe UI Light"/>
                <a:ea typeface="Segoe UI" pitchFamily="34" charset="0"/>
                <a:cs typeface="Segoe UI" pitchFamily="34" charset="0"/>
              </a:rPr>
              <a:t>4</a:t>
            </a:r>
          </a:p>
        </p:txBody>
      </p:sp>
      <p:grpSp>
        <p:nvGrpSpPr>
          <p:cNvPr id="2" name="Group 1"/>
          <p:cNvGrpSpPr/>
          <p:nvPr/>
        </p:nvGrpSpPr>
        <p:grpSpPr>
          <a:xfrm>
            <a:off x="5898291" y="3570479"/>
            <a:ext cx="5261547" cy="358567"/>
            <a:chOff x="6016564" y="3641577"/>
            <a:chExt cx="5367052" cy="365757"/>
          </a:xfrm>
        </p:grpSpPr>
        <p:cxnSp>
          <p:nvCxnSpPr>
            <p:cNvPr id="11" name="Straight Connector 10"/>
            <p:cNvCxnSpPr/>
            <p:nvPr/>
          </p:nvCxnSpPr>
          <p:spPr>
            <a:xfrm rot="16200000">
              <a:off x="6798172" y="3476581"/>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52267" y="3682277"/>
              <a:ext cx="4131349" cy="307777"/>
            </a:xfrm>
            <a:prstGeom prst="rect">
              <a:avLst/>
            </a:prstGeom>
            <a:noFill/>
          </p:spPr>
          <p:txBody>
            <a:bodyPr wrap="square" rtlCol="0">
              <a:spAutoFit/>
            </a:bodyPr>
            <a:lstStyle/>
            <a:p>
              <a:pPr defTabSz="914367">
                <a:defRPr/>
              </a:pPr>
              <a:r>
                <a:rPr lang="en-US" sz="1372" kern="0" dirty="0">
                  <a:solidFill>
                    <a:srgbClr val="F6931A"/>
                  </a:solidFill>
                  <a:latin typeface="Segoe UI"/>
                  <a:cs typeface="Arial" pitchFamily="34" charset="0"/>
                </a:rPr>
                <a:t>Monitor</a:t>
              </a:r>
              <a:endParaRPr lang="en-US" sz="1372" b="1" kern="0" dirty="0">
                <a:solidFill>
                  <a:srgbClr val="F6931A"/>
                </a:solidFill>
                <a:latin typeface="Segoe UI"/>
                <a:cs typeface="Arial" pitchFamily="34" charset="0"/>
              </a:endParaRPr>
            </a:p>
          </p:txBody>
        </p:sp>
        <p:sp>
          <p:nvSpPr>
            <p:cNvPr id="13" name="Oval 12"/>
            <p:cNvSpPr/>
            <p:nvPr/>
          </p:nvSpPr>
          <p:spPr bwMode="auto">
            <a:xfrm rot="16200000">
              <a:off x="6016564" y="3641577"/>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1870799" y="2609545"/>
            <a:ext cx="4386058" cy="358567"/>
            <a:chOff x="1908312" y="2661375"/>
            <a:chExt cx="4474008" cy="365757"/>
          </a:xfrm>
        </p:grpSpPr>
        <p:cxnSp>
          <p:nvCxnSpPr>
            <p:cNvPr id="14" name="Straight Connector 13"/>
            <p:cNvCxnSpPr/>
            <p:nvPr/>
          </p:nvCxnSpPr>
          <p:spPr>
            <a:xfrm rot="5400000" flipH="1">
              <a:off x="5740749" y="2496378"/>
              <a:ext cx="0" cy="695750"/>
            </a:xfrm>
            <a:prstGeom prst="line">
              <a:avLst/>
            </a:prstGeom>
            <a:ln w="38100" cap="rnd">
              <a:solidFill>
                <a:srgbClr val="F6931A"/>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rot="16200000">
              <a:off x="6016563" y="2661375"/>
              <a:ext cx="365757" cy="365757"/>
            </a:xfrm>
            <a:prstGeom prst="ellipse">
              <a:avLst/>
            </a:prstGeom>
            <a:solidFill>
              <a:schemeClr val="bg1"/>
            </a:solidFill>
            <a:ln w="38100" cmpd="sng">
              <a:solidFill>
                <a:srgbClr val="F693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p:cNvSpPr txBox="1"/>
            <p:nvPr/>
          </p:nvSpPr>
          <p:spPr>
            <a:xfrm>
              <a:off x="1908312" y="2690936"/>
              <a:ext cx="3407259" cy="307777"/>
            </a:xfrm>
            <a:prstGeom prst="rect">
              <a:avLst/>
            </a:prstGeom>
            <a:noFill/>
          </p:spPr>
          <p:txBody>
            <a:bodyPr wrap="square" rtlCol="0">
              <a:spAutoFit/>
            </a:bodyPr>
            <a:lstStyle/>
            <a:p>
              <a:pPr algn="r" defTabSz="914367">
                <a:defRPr/>
              </a:pPr>
              <a:r>
                <a:rPr lang="en-US" sz="1372" kern="0" dirty="0">
                  <a:solidFill>
                    <a:srgbClr val="F6931A"/>
                  </a:solidFill>
                  <a:latin typeface="Segoe UI"/>
                  <a:cs typeface="Arial" pitchFamily="34" charset="0"/>
                </a:rPr>
                <a:t>Feedback</a:t>
              </a:r>
              <a:endParaRPr lang="en-US" sz="1372" b="1" kern="0" dirty="0">
                <a:solidFill>
                  <a:srgbClr val="F6931A"/>
                </a:solidFill>
                <a:latin typeface="Segoe UI Light"/>
                <a:cs typeface="Arial" pitchFamily="34" charset="0"/>
              </a:endParaRPr>
            </a:p>
          </p:txBody>
        </p:sp>
      </p:grpSp>
      <p:sp>
        <p:nvSpPr>
          <p:cNvPr id="18" name="Rectangle 17"/>
          <p:cNvSpPr/>
          <p:nvPr/>
        </p:nvSpPr>
        <p:spPr>
          <a:xfrm>
            <a:off x="6359870" y="1701898"/>
            <a:ext cx="2933993" cy="452590"/>
          </a:xfrm>
          <a:prstGeom prst="rect">
            <a:avLst/>
          </a:prstGeom>
        </p:spPr>
        <p:txBody>
          <a:bodyPr wrap="none">
            <a:spAutoFit/>
          </a:bodyPr>
          <a:lstStyle/>
          <a:p>
            <a:pPr defTabSz="914367">
              <a:defRPr/>
            </a:pPr>
            <a:r>
              <a:rPr lang="en-US" sz="2353" kern="0" dirty="0">
                <a:solidFill>
                  <a:srgbClr val="C02DA2"/>
                </a:solidFill>
                <a:latin typeface="Segoe UI Light"/>
                <a:cs typeface="Arial" pitchFamily="34" charset="0"/>
              </a:rPr>
              <a:t>Plan the next iteration</a:t>
            </a:r>
            <a:endParaRPr lang="en-US" sz="2353" dirty="0">
              <a:solidFill>
                <a:srgbClr val="C02DA2"/>
              </a:solidFill>
              <a:latin typeface="Segoe UI"/>
            </a:endParaRPr>
          </a:p>
        </p:txBody>
      </p:sp>
      <p:grpSp>
        <p:nvGrpSpPr>
          <p:cNvPr id="32" name="Group 31"/>
          <p:cNvGrpSpPr/>
          <p:nvPr/>
        </p:nvGrpSpPr>
        <p:grpSpPr>
          <a:xfrm>
            <a:off x="392559" y="473600"/>
            <a:ext cx="916863" cy="554884"/>
            <a:chOff x="7302500" y="1771650"/>
            <a:chExt cx="1282700" cy="776288"/>
          </a:xfrm>
        </p:grpSpPr>
        <p:sp>
          <p:nvSpPr>
            <p:cNvPr id="33"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4"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rgbClr val="FBE1A6"/>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5"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6"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7"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8"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39"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40"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41"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42"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43"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sp>
          <p:nvSpPr>
            <p:cNvPr id="44"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rgbClr val="F4AD0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404040"/>
                </a:solidFill>
                <a:latin typeface="Segoe UI"/>
              </a:endParaRPr>
            </a:p>
          </p:txBody>
        </p:sp>
      </p:grpSp>
      <p:sp>
        <p:nvSpPr>
          <p:cNvPr id="48" name="Isosceles Triangle 47"/>
          <p:cNvSpPr/>
          <p:nvPr/>
        </p:nvSpPr>
        <p:spPr bwMode="auto">
          <a:xfrm rot="10800000" flipV="1">
            <a:off x="5828742" y="1683010"/>
            <a:ext cx="500130" cy="431147"/>
          </a:xfrm>
          <a:prstGeom prst="triangle">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Isosceles Triangle 48"/>
          <p:cNvSpPr/>
          <p:nvPr/>
        </p:nvSpPr>
        <p:spPr bwMode="auto">
          <a:xfrm rot="10800000" flipV="1">
            <a:off x="5828742" y="1683010"/>
            <a:ext cx="500130" cy="431147"/>
          </a:xfrm>
          <a:prstGeom prst="triangle">
            <a:avLst/>
          </a:prstGeom>
          <a:solidFill>
            <a:srgbClr val="C02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65315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28"/>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down)">
                                      <p:cBhvr>
                                        <p:cTn id="9" dur="500"/>
                                        <p:tgtEl>
                                          <p:spTgt spid="29"/>
                                        </p:tgtEl>
                                      </p:cBhvr>
                                    </p:animEffect>
                                  </p:childTnLst>
                                </p:cTn>
                              </p:par>
                              <p:par>
                                <p:cTn id="10" presetID="22" presetClass="entr" presetSubtype="4" fill="hold" grpId="0"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5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5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3000"/>
                            </p:stCondLst>
                            <p:childTnLst>
                              <p:par>
                                <p:cTn id="28" presetID="10" presetClass="entr" presetSubtype="0" fill="hold" grpId="0" nodeType="afterEffect">
                                  <p:stCondLst>
                                    <p:cond delay="50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30" grpId="0" animBg="1"/>
      <p:bldP spid="29" grpId="0" animBg="1"/>
      <p:bldP spid="10" grpId="0" animBg="1"/>
      <p:bldP spid="18" grpId="0"/>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7" name="Title 1226"/>
          <p:cNvSpPr>
            <a:spLocks noGrp="1"/>
          </p:cNvSpPr>
          <p:nvPr>
            <p:ph type="title"/>
          </p:nvPr>
        </p:nvSpPr>
        <p:spPr>
          <a:xfrm>
            <a:off x="479774" y="496943"/>
            <a:ext cx="5388591" cy="1238490"/>
          </a:xfrm>
        </p:spPr>
        <p:txBody>
          <a:bodyPr anchor="t">
            <a:normAutofit/>
          </a:bodyPr>
          <a:lstStyle/>
          <a:p>
            <a:r>
              <a:rPr lang="en-US" sz="3200" dirty="0" smtClean="0">
                <a:solidFill>
                  <a:schemeClr val="bg1"/>
                </a:solidFill>
              </a:rPr>
              <a:t>Intelligent customer routing with Traffic Manager</a:t>
            </a:r>
            <a:endParaRPr lang="en-US" sz="3200" dirty="0">
              <a:solidFill>
                <a:schemeClr val="bg1"/>
              </a:solidFill>
            </a:endParaRPr>
          </a:p>
        </p:txBody>
      </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02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5323893"/>
          </a:xfrm>
        </p:spPr>
        <p:txBody>
          <a:bodyPr/>
          <a:lstStyle/>
          <a:p>
            <a:r>
              <a:rPr lang="en-GB" sz="2800" i="1" dirty="0" smtClean="0"/>
              <a:t>9:00am</a:t>
            </a:r>
            <a:r>
              <a:rPr lang="en-GB" sz="2800" i="1" dirty="0"/>
              <a:t>          Registration</a:t>
            </a:r>
            <a:endParaRPr lang="en-GB" sz="2800" dirty="0"/>
          </a:p>
          <a:p>
            <a:r>
              <a:rPr lang="en-GB" sz="2800" i="1" dirty="0" smtClean="0"/>
              <a:t>9:30am</a:t>
            </a:r>
            <a:r>
              <a:rPr lang="en-GB" sz="2800" i="1" dirty="0"/>
              <a:t>          Workshop starts, with breaks for coffee</a:t>
            </a:r>
            <a:endParaRPr lang="en-GB" sz="2800" dirty="0"/>
          </a:p>
          <a:p>
            <a:r>
              <a:rPr lang="en-GB" sz="2800" i="1" dirty="0" smtClean="0"/>
              <a:t>12:30pm</a:t>
            </a:r>
            <a:r>
              <a:rPr lang="en-GB" sz="2800" i="1" dirty="0"/>
              <a:t>         Lunch, networking and </a:t>
            </a:r>
            <a:r>
              <a:rPr lang="en-GB" sz="2800" i="1" dirty="0" smtClean="0"/>
              <a:t>informal 1:1s</a:t>
            </a:r>
            <a:endParaRPr lang="en-GB" sz="2800" dirty="0"/>
          </a:p>
          <a:p>
            <a:r>
              <a:rPr lang="en-GB" sz="2800" i="1" dirty="0" smtClean="0"/>
              <a:t>3:00pm</a:t>
            </a:r>
            <a:r>
              <a:rPr lang="en-GB" sz="2800" i="1" dirty="0"/>
              <a:t>          </a:t>
            </a:r>
            <a:r>
              <a:rPr lang="en-GB" sz="2800" i="1" dirty="0" smtClean="0"/>
              <a:t>Formal close</a:t>
            </a:r>
          </a:p>
          <a:p>
            <a:endParaRPr lang="en-GB" sz="3200" dirty="0"/>
          </a:p>
          <a:p>
            <a:pPr marL="0" indent="0">
              <a:buNone/>
            </a:pPr>
            <a:r>
              <a:rPr lang="en-GB" i="1" dirty="0" smtClean="0"/>
              <a:t>Workshop</a:t>
            </a:r>
          </a:p>
          <a:p>
            <a:pPr lvl="1"/>
            <a:r>
              <a:rPr lang="en-GB" i="1" dirty="0"/>
              <a:t>Modern </a:t>
            </a:r>
            <a:r>
              <a:rPr lang="en-GB" i="1" dirty="0" smtClean="0"/>
              <a:t>Cloud</a:t>
            </a:r>
          </a:p>
          <a:p>
            <a:pPr lvl="1"/>
            <a:r>
              <a:rPr lang="en-GB" i="1" dirty="0" smtClean="0"/>
              <a:t>Development and DevOps</a:t>
            </a:r>
          </a:p>
          <a:p>
            <a:pPr lvl="1"/>
            <a:r>
              <a:rPr lang="en-GB" i="1" dirty="0" smtClean="0"/>
              <a:t>Internet of Things </a:t>
            </a:r>
          </a:p>
          <a:p>
            <a:pPr lvl="1"/>
            <a:r>
              <a:rPr lang="en-GB" i="1" dirty="0" smtClean="0"/>
              <a:t>Cortana Analytics </a:t>
            </a:r>
          </a:p>
          <a:p>
            <a:endParaRPr lang="en-GB" dirty="0"/>
          </a:p>
        </p:txBody>
      </p:sp>
      <p:sp>
        <p:nvSpPr>
          <p:cNvPr id="4" name="Title 3"/>
          <p:cNvSpPr>
            <a:spLocks noGrp="1"/>
          </p:cNvSpPr>
          <p:nvPr>
            <p:ph type="title"/>
          </p:nvPr>
        </p:nvSpPr>
        <p:spPr/>
        <p:txBody>
          <a:bodyPr/>
          <a:lstStyle/>
          <a:p>
            <a:r>
              <a:rPr lang="en-GB" dirty="0" smtClean="0"/>
              <a:t>Agenda</a:t>
            </a:r>
            <a:endParaRPr lang="en-GB" dirty="0"/>
          </a:p>
        </p:txBody>
      </p:sp>
    </p:spTree>
    <p:extLst>
      <p:ext uri="{BB962C8B-B14F-4D97-AF65-F5344CB8AC3E}">
        <p14:creationId xmlns:p14="http://schemas.microsoft.com/office/powerpoint/2010/main" val="30687394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410741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279402" y="1651493"/>
            <a:ext cx="6238881" cy="1916953"/>
          </a:xfrm>
        </p:spPr>
        <p:txBody>
          <a:bodyPr vert="horz" wrap="square" lIns="179259" tIns="91427" rIns="179259" bIns="91427" rtlCol="0" anchor="t">
            <a:noAutofit/>
          </a:bodyPr>
          <a:lstStyle/>
          <a:p>
            <a:pPr defTabSz="914116" eaLnBrk="1" hangingPunct="1">
              <a:defRPr/>
            </a:pPr>
            <a:r>
              <a:rPr sz="6470" spc="0" dirty="0">
                <a:latin typeface="Segoe UI Light"/>
                <a:ea typeface="+mn-ea"/>
                <a:cs typeface="Segoe UI Light"/>
              </a:rPr>
              <a:t>Microsoft Azure</a:t>
            </a:r>
            <a:br>
              <a:rPr sz="6470" spc="0" dirty="0">
                <a:latin typeface="Segoe UI Light"/>
                <a:ea typeface="+mn-ea"/>
                <a:cs typeface="Segoe UI Light"/>
              </a:rPr>
            </a:br>
            <a:endParaRPr sz="6470" spc="0" dirty="0">
              <a:latin typeface="Segoe UI Light"/>
              <a:ea typeface="+mn-ea"/>
              <a:cs typeface="Segoe UI Light"/>
            </a:endParaRPr>
          </a:p>
        </p:txBody>
      </p:sp>
      <p:sp>
        <p:nvSpPr>
          <p:cNvPr id="4" name="Title 4"/>
          <p:cNvSpPr txBox="1">
            <a:spLocks/>
          </p:cNvSpPr>
          <p:nvPr/>
        </p:nvSpPr>
        <p:spPr>
          <a:xfrm>
            <a:off x="279402" y="3136531"/>
            <a:ext cx="7171938" cy="1271311"/>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14116"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0" normalizeH="0" baseline="0" noProof="0" dirty="0">
                <a:ln w="3175">
                  <a:noFill/>
                </a:ln>
                <a:solidFill>
                  <a:srgbClr val="FFFFFF"/>
                </a:solidFill>
                <a:effectLst/>
                <a:uLnTx/>
                <a:uFillTx/>
                <a:latin typeface="+mj-lt"/>
                <a:ea typeface="ＭＳ Ｐゴシック" charset="0"/>
                <a:cs typeface="Segoe UI Light"/>
              </a:rPr>
              <a:t>The cloud platform</a:t>
            </a:r>
          </a:p>
          <a:p>
            <a:pPr marL="0" marR="0" lvl="0" indent="0" algn="l" defTabSz="914116"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0" normalizeH="0" baseline="0" noProof="0" dirty="0">
                <a:ln w="3175">
                  <a:noFill/>
                </a:ln>
                <a:solidFill>
                  <a:srgbClr val="FFFFFF"/>
                </a:solidFill>
                <a:effectLst/>
                <a:uLnTx/>
                <a:uFillTx/>
                <a:latin typeface="+mj-lt"/>
                <a:ea typeface="ＭＳ Ｐゴシック" charset="0"/>
                <a:cs typeface="Segoe UI Light"/>
              </a:rPr>
              <a:t>built for </a:t>
            </a:r>
            <a:r>
              <a:rPr kumimoji="0" lang="en-US" sz="4313" b="0" i="0" u="none" strike="noStrike" kern="1200" cap="none" spc="0" normalizeH="0" baseline="0" noProof="0" dirty="0" smtClean="0">
                <a:ln w="3175">
                  <a:noFill/>
                </a:ln>
                <a:solidFill>
                  <a:srgbClr val="FFFFFF"/>
                </a:solidFill>
                <a:effectLst/>
                <a:uLnTx/>
                <a:uFillTx/>
                <a:latin typeface="+mj-lt"/>
                <a:ea typeface="ＭＳ Ｐゴシック" charset="0"/>
                <a:cs typeface="Segoe UI Light"/>
              </a:rPr>
              <a:t>business and</a:t>
            </a:r>
          </a:p>
          <a:p>
            <a:pPr marL="0" marR="0" lvl="0" indent="0" algn="l" defTabSz="914116"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0" normalizeH="0" baseline="0" noProof="0" dirty="0" smtClean="0">
                <a:ln w="3175">
                  <a:noFill/>
                </a:ln>
                <a:solidFill>
                  <a:srgbClr val="FFFFFF"/>
                </a:solidFill>
                <a:effectLst/>
                <a:uLnTx/>
                <a:uFillTx/>
                <a:latin typeface="+mj-lt"/>
                <a:ea typeface="ＭＳ Ｐゴシック" charset="0"/>
                <a:cs typeface="Segoe UI Light"/>
              </a:rPr>
              <a:t>innovation </a:t>
            </a:r>
            <a:endParaRPr kumimoji="0" lang="en-US" sz="4313" b="0" i="0" u="none" strike="noStrike" kern="1200" cap="none" spc="0" normalizeH="0" baseline="0" noProof="0" dirty="0">
              <a:ln w="3175">
                <a:noFill/>
              </a:ln>
              <a:solidFill>
                <a:srgbClr val="FFFFFF"/>
              </a:solidFill>
              <a:effectLst/>
              <a:uLnTx/>
              <a:uFillTx/>
              <a:latin typeface="+mj-lt"/>
              <a:ea typeface="ＭＳ Ｐゴシック" charset="0"/>
              <a:cs typeface="Segoe UI Light"/>
            </a:endParaRPr>
          </a:p>
        </p:txBody>
      </p:sp>
      <p:sp>
        <p:nvSpPr>
          <p:cNvPr id="5" name="Title 4"/>
          <p:cNvSpPr txBox="1">
            <a:spLocks/>
          </p:cNvSpPr>
          <p:nvPr/>
        </p:nvSpPr>
        <p:spPr>
          <a:xfrm>
            <a:off x="279402" y="3669315"/>
            <a:ext cx="4646991" cy="542099"/>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14116"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w="3175">
                <a:noFill/>
              </a:ln>
              <a:solidFill>
                <a:srgbClr val="FFFFFF"/>
              </a:solidFill>
              <a:effectLst/>
              <a:uLnTx/>
              <a:uFillTx/>
              <a:latin typeface="+mj-lt"/>
              <a:ea typeface="ＭＳ Ｐゴシック" charset="0"/>
              <a:cs typeface="Segoe UI Light"/>
            </a:endParaRPr>
          </a:p>
        </p:txBody>
      </p:sp>
    </p:spTree>
    <p:extLst>
      <p:ext uri="{BB962C8B-B14F-4D97-AF65-F5344CB8AC3E}">
        <p14:creationId xmlns:p14="http://schemas.microsoft.com/office/powerpoint/2010/main" val="38301212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r>
              <a:rPr lang="en-US" sz="4799" spc="-100" dirty="0"/>
              <a:t>Huge infrastructure </a:t>
            </a:r>
            <a:r>
              <a:rPr lang="en-US" sz="4799" dirty="0"/>
              <a:t>scale </a:t>
            </a:r>
            <a:r>
              <a:rPr lang="en-US" sz="4799" dirty="0">
                <a:solidFill>
                  <a:srgbClr val="0070C0"/>
                </a:solidFill>
              </a:rPr>
              <a:t>is the enabler</a:t>
            </a:r>
          </a:p>
        </p:txBody>
      </p:sp>
      <p:sp>
        <p:nvSpPr>
          <p:cNvPr id="27" name="TextBox 26"/>
          <p:cNvSpPr txBox="1"/>
          <p:nvPr/>
        </p:nvSpPr>
        <p:spPr>
          <a:xfrm>
            <a:off x="401217" y="823050"/>
            <a:ext cx="11564164" cy="468598"/>
          </a:xfrm>
          <a:prstGeom prst="rect">
            <a:avLst/>
          </a:prstGeom>
          <a:noFill/>
          <a:ln>
            <a:noFill/>
          </a:ln>
        </p:spPr>
        <p:txBody>
          <a:bodyPr wrap="square" lIns="91371" tIns="45687" rIns="91371" bIns="45687" rtlCol="0">
            <a:spAutoFit/>
          </a:bodyPr>
          <a:lstStyle/>
          <a:p>
            <a:pPr marL="0" marR="0" lvl="0" indent="0" defTabSz="1218092" eaLnBrk="1" fontAlgn="auto" latinLnBrk="0" hangingPunct="1">
              <a:lnSpc>
                <a:spcPct val="100000"/>
              </a:lnSpc>
              <a:spcBef>
                <a:spcPts val="0"/>
              </a:spcBef>
              <a:spcAft>
                <a:spcPts val="0"/>
              </a:spcAft>
              <a:buClrTx/>
              <a:buSzTx/>
              <a:buFontTx/>
              <a:buNone/>
              <a:tabLst/>
              <a:defRPr/>
            </a:pPr>
            <a:r>
              <a:rPr kumimoji="0" lang="en-US" sz="2398" b="0" i="0" u="none" strike="noStrike" kern="0" cap="none" spc="-100" normalizeH="0" baseline="0" noProof="0" dirty="0">
                <a:ln>
                  <a:noFill/>
                </a:ln>
                <a:solidFill>
                  <a:srgbClr val="FFB900">
                    <a:lumMod val="50000"/>
                  </a:srgbClr>
                </a:solidFill>
                <a:effectLst/>
                <a:uLnTx/>
                <a:uFillTx/>
                <a:latin typeface="Segoe UI Light"/>
              </a:rPr>
              <a:t>24 Regions Worldwide, 22 ONLINE…huge capacity around the world…growing every year</a:t>
            </a:r>
          </a:p>
        </p:txBody>
      </p:sp>
      <p:sp>
        <p:nvSpPr>
          <p:cNvPr id="3" name="Rectangle 2"/>
          <p:cNvSpPr/>
          <p:nvPr/>
        </p:nvSpPr>
        <p:spPr>
          <a:xfrm>
            <a:off x="-61738" y="5645422"/>
            <a:ext cx="7977655" cy="1263500"/>
          </a:xfrm>
          <a:prstGeom prst="rect">
            <a:avLst/>
          </a:prstGeom>
          <a:noFill/>
        </p:spPr>
        <p:txBody>
          <a:bodyPr wrap="square">
            <a:spAutoFit/>
          </a:bodyPr>
          <a:lstStyle/>
          <a:p>
            <a:pPr marL="177766" marR="0" lvl="1" indent="-177766" defTabSz="913788"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0" cap="none" spc="-29" normalizeH="0" baseline="0" noProof="0" dirty="0">
                <a:ln>
                  <a:noFill/>
                </a:ln>
                <a:solidFill>
                  <a:srgbClr val="FFB900">
                    <a:lumMod val="50000"/>
                  </a:srgbClr>
                </a:solidFill>
                <a:effectLst/>
                <a:uLnTx/>
                <a:uFillTx/>
                <a:latin typeface="Segoe UI Light" panose="020B0502040204020203" pitchFamily="34" charset="0"/>
                <a:cs typeface="Segoe UI Light" panose="020B0502040204020203" pitchFamily="34" charset="0"/>
              </a:rPr>
              <a:t>100+ datacenters</a:t>
            </a:r>
          </a:p>
          <a:p>
            <a:pPr marL="177766" marR="0" lvl="1" indent="-177766" defTabSz="913788"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0" cap="none" spc="-29" normalizeH="0" baseline="0" noProof="0" dirty="0">
                <a:ln>
                  <a:noFill/>
                </a:ln>
                <a:solidFill>
                  <a:srgbClr val="FFB900">
                    <a:lumMod val="50000"/>
                  </a:srgbClr>
                </a:solidFill>
                <a:effectLst/>
                <a:uLnTx/>
                <a:uFillTx/>
                <a:latin typeface="Segoe UI Light" panose="020B0502040204020203" pitchFamily="34" charset="0"/>
                <a:cs typeface="Segoe UI Light" panose="020B0502040204020203" pitchFamily="34" charset="0"/>
              </a:rPr>
              <a:t>Top 3 networks in the world</a:t>
            </a:r>
          </a:p>
          <a:p>
            <a:pPr marL="177766" marR="0" lvl="1" indent="-177766" defTabSz="913788"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0" cap="none" spc="-29" normalizeH="0" baseline="0" noProof="0" dirty="0">
                <a:ln>
                  <a:noFill/>
                </a:ln>
                <a:solidFill>
                  <a:srgbClr val="FFB900">
                    <a:lumMod val="50000"/>
                  </a:srgbClr>
                </a:solidFill>
                <a:effectLst/>
                <a:uLnTx/>
                <a:uFillTx/>
                <a:latin typeface="Segoe UI Light" panose="020B0502040204020203" pitchFamily="34" charset="0"/>
                <a:cs typeface="Segoe UI Light" panose="020B0502040204020203" pitchFamily="34" charset="0"/>
              </a:rPr>
              <a:t>2x AWS, 6x Google DC Regions</a:t>
            </a:r>
          </a:p>
          <a:p>
            <a:pPr marL="177766" marR="0" lvl="1" indent="-177766" defTabSz="913788"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0" cap="none" spc="-29" normalizeH="0" baseline="0" noProof="0" dirty="0">
                <a:ln>
                  <a:noFill/>
                </a:ln>
                <a:solidFill>
                  <a:srgbClr val="FFB900">
                    <a:lumMod val="50000"/>
                  </a:srgbClr>
                </a:solidFill>
                <a:effectLst/>
                <a:uLnTx/>
                <a:uFillTx/>
                <a:latin typeface="Segoe UI Light" panose="020B0502040204020203" pitchFamily="34" charset="0"/>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eaLnBrk="1" fontAlgn="auto" latinLnBrk="0" hangingPunct="1">
              <a:lnSpc>
                <a:spcPct val="100000"/>
              </a:lnSpc>
              <a:spcBef>
                <a:spcPts val="0"/>
              </a:spcBef>
              <a:spcAft>
                <a:spcPts val="0"/>
              </a:spcAft>
              <a:buClrTx/>
              <a:buSzTx/>
              <a:buFontTx/>
              <a:buNone/>
              <a:tabLst/>
              <a:defRPr/>
            </a:pPr>
            <a:endParaRPr kumimoji="0" lang="en-US" sz="1800" b="0" i="0" u="none" strike="noStrike" kern="0" cap="none" spc="-100" normalizeH="0" baseline="0" noProof="0" dirty="0">
              <a:ln>
                <a:noFill/>
              </a:ln>
              <a:solidFill>
                <a:srgbClr val="FFFFFF"/>
              </a:solidFill>
              <a:effectLst/>
              <a:uLnTx/>
              <a:uFillTx/>
              <a:latin typeface="Segoe UI Light"/>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eaLnBrk="1" fontAlgn="auto" latinLnBrk="0" hangingPunct="1">
              <a:lnSpc>
                <a:spcPct val="100000"/>
              </a:lnSpc>
              <a:spcBef>
                <a:spcPts val="0"/>
              </a:spcBef>
              <a:spcAft>
                <a:spcPts val="0"/>
              </a:spcAft>
              <a:buClrTx/>
              <a:buSzTx/>
              <a:buFontTx/>
              <a:buNone/>
              <a:tabLst/>
              <a:defRPr/>
            </a:pPr>
            <a:endParaRPr kumimoji="0" lang="en-US" sz="784" b="0" i="0" u="none" strike="noStrike" kern="0" cap="none" spc="-100" normalizeH="0" baseline="0" noProof="0" dirty="0">
              <a:ln>
                <a:noFill/>
              </a:ln>
              <a:solidFill>
                <a:srgbClr val="FFFFFF"/>
              </a:solidFill>
              <a:effectLst/>
              <a:uLnTx/>
              <a:uFillTx/>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marL="0" marR="0" lvl="0" indent="0" defTabSz="914072" eaLnBrk="1" fontAlgn="auto" latinLnBrk="0" hangingPunct="1">
              <a:lnSpc>
                <a:spcPct val="100000"/>
              </a:lnSpc>
              <a:spcBef>
                <a:spcPts val="0"/>
              </a:spcBef>
              <a:spcAft>
                <a:spcPts val="0"/>
              </a:spcAft>
              <a:buClrTx/>
              <a:buSzTx/>
              <a:buFontTx/>
              <a:buNone/>
              <a:tabLst/>
              <a:defRPr/>
            </a:pPr>
            <a:r>
              <a:rPr kumimoji="0" lang="en-US" sz="1600" b="0" i="0" u="none" strike="noStrike" kern="0" cap="none" spc="-29" normalizeH="0" baseline="0" noProof="0" dirty="0">
                <a:ln>
                  <a:noFill/>
                </a:ln>
                <a:solidFill>
                  <a:srgbClr val="FFB900">
                    <a:lumMod val="50000"/>
                  </a:srgbClr>
                </a:solidFill>
                <a:effectLst/>
                <a:uLnTx/>
                <a:uFillTx/>
                <a:latin typeface="Segoe UI Light" panose="020B0502040204020203" pitchFamily="34" charset="0"/>
                <a:cs typeface="Segoe UI Light" panose="020B0502040204020203" pitchFamily="34" charset="0"/>
              </a:rPr>
              <a:t>Operational</a:t>
            </a:r>
            <a:endParaRPr kumimoji="0" lang="en-US" sz="1600" b="0" i="0" u="none" strike="noStrike" kern="0" cap="none" spc="0" normalizeH="0" baseline="0" noProof="0" dirty="0">
              <a:ln>
                <a:noFill/>
              </a:ln>
              <a:solidFill>
                <a:srgbClr val="505050"/>
              </a:solidFill>
              <a:effectLst/>
              <a:uLnTx/>
              <a:uFillTx/>
            </a:endParaRPr>
          </a:p>
        </p:txBody>
      </p:sp>
      <p:sp>
        <p:nvSpPr>
          <p:cNvPr id="69" name="Rectangle 68"/>
          <p:cNvSpPr/>
          <p:nvPr/>
        </p:nvSpPr>
        <p:spPr>
          <a:xfrm>
            <a:off x="6987146" y="6220809"/>
            <a:ext cx="2601625" cy="343443"/>
          </a:xfrm>
          <a:prstGeom prst="rect">
            <a:avLst/>
          </a:prstGeom>
        </p:spPr>
        <p:txBody>
          <a:bodyPr wrap="none">
            <a:spAutoFit/>
          </a:bodyPr>
          <a:lstStyle/>
          <a:p>
            <a:pPr marL="0" marR="0" lvl="0" indent="0" defTabSz="914072" eaLnBrk="1" fontAlgn="auto" latinLnBrk="0" hangingPunct="1">
              <a:lnSpc>
                <a:spcPct val="100000"/>
              </a:lnSpc>
              <a:spcBef>
                <a:spcPts val="0"/>
              </a:spcBef>
              <a:spcAft>
                <a:spcPts val="0"/>
              </a:spcAft>
              <a:buClrTx/>
              <a:buSzTx/>
              <a:buFontTx/>
              <a:buNone/>
              <a:tabLst/>
              <a:defRPr/>
            </a:pPr>
            <a:r>
              <a:rPr kumimoji="0" lang="en-US" sz="1600" b="0" i="0" u="none" strike="noStrike" kern="0" cap="none" spc="-29" normalizeH="0" baseline="0" noProof="0" dirty="0">
                <a:ln>
                  <a:noFill/>
                </a:ln>
                <a:solidFill>
                  <a:srgbClr val="FFB900">
                    <a:lumMod val="50000"/>
                  </a:srgbClr>
                </a:solidFill>
                <a:effectLst/>
                <a:uLnTx/>
                <a:uFillTx/>
                <a:latin typeface="Segoe UI Light" panose="020B0502040204020203" pitchFamily="34" charset="0"/>
                <a:cs typeface="Segoe UI Light" panose="020B0502040204020203" pitchFamily="34" charset="0"/>
              </a:rPr>
              <a:t>Announced/Not Operational</a:t>
            </a:r>
            <a:endParaRPr kumimoji="0" lang="en-US" sz="1600" b="0" i="0" u="none" strike="noStrike" kern="0" cap="none" spc="0" normalizeH="0" baseline="0" noProof="0" dirty="0">
              <a:ln>
                <a:noFill/>
              </a:ln>
              <a:solidFill>
                <a:srgbClr val="505050"/>
              </a:solidFill>
              <a:effectLst/>
              <a:uLnTx/>
              <a:uFillTx/>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Central US</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US</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Europe</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 2</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Central US</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South Central US</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Brazil South</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Europe</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Light"/>
                <a:ea typeface="Verdana" panose="020B0604030504040204" pitchFamily="34" charset="0"/>
                <a:cs typeface="Arial" panose="020B0604020202020204" pitchFamily="34" charset="0"/>
              </a:rPr>
              <a:t>China North *</a:t>
            </a:r>
            <a:endPar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China South *</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East</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West</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South</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Asia</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SE Asia</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South East</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East</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marR="0" lvl="1" indent="0" defTabSz="913788" eaLnBrk="1" fontAlgn="auto" latinLnBrk="0" hangingPunct="1">
              <a:lnSpc>
                <a:spcPct val="100000"/>
              </a:lnSpc>
              <a:spcBef>
                <a:spcPts val="0"/>
              </a:spcBef>
              <a:spcAft>
                <a:spcPts val="0"/>
              </a:spcAft>
              <a:buClrTx/>
              <a:buSzPct val="100000"/>
              <a:buFontTx/>
              <a:buNone/>
              <a:tabLst/>
              <a:defRPr/>
            </a:pPr>
            <a:r>
              <a:rPr kumimoji="0" lang="en-US" sz="1600" b="0" i="0" u="none" strike="noStrike" kern="0" cap="none" spc="-29"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Central</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East</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Central</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West</a:t>
              </a:r>
            </a:p>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1"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403036" y="1525215"/>
            <a:ext cx="919008" cy="1323358"/>
            <a:chOff x="2967704" y="2281069"/>
            <a:chExt cx="937436" cy="1104163"/>
          </a:xfrm>
        </p:grpSpPr>
        <p:sp>
          <p:nvSpPr>
            <p:cNvPr id="97" name="Rectangle 96"/>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UK</a:t>
              </a:r>
              <a:endPar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5893060" y="1892326"/>
            <a:ext cx="2006623" cy="1277929"/>
            <a:chOff x="1858280" y="2281069"/>
            <a:chExt cx="2046860" cy="1303555"/>
          </a:xfrm>
        </p:grpSpPr>
        <p:sp>
          <p:nvSpPr>
            <p:cNvPr id="103" name="Rectangle 102"/>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eaLnBrk="1" fontAlgn="auto" latinLnBrk="0" hangingPunct="1">
                <a:lnSpc>
                  <a:spcPct val="100000"/>
                </a:lnSpc>
                <a:spcBef>
                  <a:spcPts val="0"/>
                </a:spcBef>
                <a:spcAft>
                  <a:spcPts val="0"/>
                </a:spcAft>
                <a:buClrTx/>
                <a:buSzTx/>
                <a:buFontTx/>
                <a:buNone/>
                <a:tabLst/>
                <a:defRPr/>
              </a:pPr>
              <a:r>
                <a:rPr kumimoji="0" lang="en-US" sz="784" b="0" i="0" u="none" strike="noStrike" kern="0" cap="none" spc="0" normalizeH="0" baseline="0" noProof="0" dirty="0" smtClean="0">
                  <a:ln>
                    <a:noFill/>
                  </a:ln>
                  <a:solidFill>
                    <a:srgbClr val="FFFFFF"/>
                  </a:solidFill>
                  <a:effectLst/>
                  <a:uLnTx/>
                  <a:uFillTx/>
                  <a:latin typeface="Segoe UI Light"/>
                  <a:ea typeface="Verdana" panose="020B0604030504040204" pitchFamily="34" charset="0"/>
                  <a:cs typeface="Arial" panose="020B0604020202020204" pitchFamily="34" charset="0"/>
                </a:rPr>
                <a:t>Germany</a:t>
              </a:r>
              <a:endParaRPr kumimoji="0" lang="en-US" sz="784" b="0" i="0" u="none" strike="noStrike" kern="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8280" y="3046580"/>
              <a:ext cx="560155" cy="538044"/>
            </a:xfrm>
            <a:prstGeom prst="rect">
              <a:avLst/>
            </a:prstGeom>
            <a:effectLst>
              <a:outerShdw blurRad="63500" sx="102000" sy="102000" algn="ctr" rotWithShape="0">
                <a:prstClr val="black">
                  <a:alpha val="40000"/>
                </a:prstClr>
              </a:outerShdw>
            </a:effectLst>
          </p:spPr>
        </p:pic>
        <p:cxnSp>
          <p:nvCxnSpPr>
            <p:cNvPr id="106" name="Straight Connector 105"/>
            <p:cNvCxnSpPr/>
            <p:nvPr/>
          </p:nvCxnSpPr>
          <p:spPr>
            <a:xfrm flipH="1">
              <a:off x="2138185" y="2617654"/>
              <a:ext cx="1363260" cy="68876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49110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4250"/>
                            </p:stCondLst>
                            <p:childTnLst>
                              <p:par>
                                <p:cTn id="29" presetID="22" presetClass="entr" presetSubtype="4"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down)">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6294" y="4317610"/>
            <a:ext cx="2991894" cy="1451220"/>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1 Trillion</a:t>
            </a:r>
            <a:endParaRPr kumimoji="0" lang="en-US" sz="4313"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Messages delivered every month with Event Hubs</a:t>
            </a:r>
          </a:p>
        </p:txBody>
      </p:sp>
      <p:sp>
        <p:nvSpPr>
          <p:cNvPr id="28" name="TextBox 27"/>
          <p:cNvSpPr txBox="1"/>
          <p:nvPr/>
        </p:nvSpPr>
        <p:spPr>
          <a:xfrm>
            <a:off x="-540035" y="1874656"/>
            <a:ext cx="3775348" cy="1452522"/>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~100,000     </a:t>
            </a: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New Azure customer subscriptions/month</a:t>
            </a:r>
          </a:p>
        </p:txBody>
      </p:sp>
      <p:cxnSp>
        <p:nvCxnSpPr>
          <p:cNvPr id="10" name="Straight Connector 9"/>
          <p:cNvCxnSpPr/>
          <p:nvPr/>
        </p:nvCxnSpPr>
        <p:spPr>
          <a:xfrm>
            <a:off x="2884983"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986294"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6" y="3989775"/>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53042" y="1874656"/>
            <a:ext cx="3775348" cy="1452522"/>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206" normalizeH="0" baseline="0" noProof="0" dirty="0">
                <a:ln>
                  <a:noFill/>
                </a:ln>
                <a:solidFill>
                  <a:srgbClr val="00188F"/>
                </a:solidFill>
                <a:effectLst/>
                <a:uLnTx/>
                <a:uFillTx/>
                <a:latin typeface="Segoe UI Light"/>
                <a:cs typeface="Segoe UI Semibold" panose="020B0702040204020203" pitchFamily="34" charset="0"/>
              </a:rPr>
              <a:t>20</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Million</a:t>
            </a: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SQL database hours </a:t>
            </a:r>
            <a:b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used every day</a:t>
            </a:r>
          </a:p>
        </p:txBody>
      </p:sp>
      <p:sp>
        <p:nvSpPr>
          <p:cNvPr id="21" name="TextBox 20"/>
          <p:cNvSpPr txBox="1"/>
          <p:nvPr/>
        </p:nvSpPr>
        <p:spPr>
          <a:xfrm>
            <a:off x="8612672" y="1874656"/>
            <a:ext cx="3775348" cy="1452522"/>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&gt;5</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Trillion</a:t>
            </a: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Storage transactions</a:t>
            </a:r>
            <a:b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every month</a:t>
            </a:r>
          </a:p>
        </p:txBody>
      </p:sp>
      <p:sp>
        <p:nvSpPr>
          <p:cNvPr id="22" name="TextBox 21"/>
          <p:cNvSpPr txBox="1"/>
          <p:nvPr/>
        </p:nvSpPr>
        <p:spPr>
          <a:xfrm>
            <a:off x="2189586" y="4317611"/>
            <a:ext cx="4102263" cy="1451220"/>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206" normalizeH="0" baseline="0" noProof="0" dirty="0">
                <a:ln>
                  <a:noFill/>
                </a:ln>
                <a:solidFill>
                  <a:srgbClr val="00188F"/>
                </a:solidFill>
                <a:effectLst/>
                <a:uLnTx/>
                <a:uFillTx/>
                <a:latin typeface="Segoe UI Light"/>
                <a:cs typeface="Segoe UI Semibold" panose="020B0702040204020203" pitchFamily="34" charset="0"/>
              </a:rPr>
              <a:t>60</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Billion</a:t>
            </a: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Hits to Websites run on </a:t>
            </a:r>
            <a:b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Azure Web App Service</a:t>
            </a:r>
          </a:p>
        </p:txBody>
      </p:sp>
      <p:sp>
        <p:nvSpPr>
          <p:cNvPr id="24" name="TextBox 23"/>
          <p:cNvSpPr txBox="1"/>
          <p:nvPr/>
        </p:nvSpPr>
        <p:spPr>
          <a:xfrm>
            <a:off x="-540035" y="4317610"/>
            <a:ext cx="3775348" cy="1743895"/>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425</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Million</a:t>
            </a: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Azure Active</a:t>
            </a:r>
            <a:b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Directory Users</a:t>
            </a:r>
          </a:p>
          <a:p>
            <a:pPr marL="0" marR="0" lvl="0" indent="0" algn="ctr" defTabSz="914192" eaLnBrk="1" fontAlgn="auto" latinLnBrk="0" hangingPunct="1">
              <a:lnSpc>
                <a:spcPct val="90000"/>
              </a:lnSpc>
              <a:spcBef>
                <a:spcPts val="0"/>
              </a:spcBef>
              <a:spcAft>
                <a:spcPts val="588"/>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003753" y="217382"/>
            <a:ext cx="6215998" cy="1120367"/>
          </a:xfrm>
          <a:prstGeom prst="rect">
            <a:avLst/>
          </a:prstGeom>
          <a:noFill/>
        </p:spPr>
        <p:txBody>
          <a:bodyPr wrap="none" lIns="179259" tIns="143407" rIns="179259" bIns="14340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5881" b="0" i="0" u="none" strike="noStrike" kern="0" cap="none" spc="0" normalizeH="0" baseline="0" noProof="0" dirty="0">
                <a:ln>
                  <a:noFill/>
                </a:ln>
                <a:solidFill>
                  <a:sysClr val="windowText" lastClr="000000"/>
                </a:solidFill>
                <a:effectLst/>
                <a:uLnTx/>
                <a:uFillTx/>
                <a:latin typeface="Segoe UI Light"/>
              </a:rPr>
              <a:t>Azure momentum</a:t>
            </a:r>
          </a:p>
        </p:txBody>
      </p:sp>
      <p:cxnSp>
        <p:nvCxnSpPr>
          <p:cNvPr id="20" name="Straight Connector 19"/>
          <p:cNvCxnSpPr/>
          <p:nvPr/>
        </p:nvCxnSpPr>
        <p:spPr>
          <a:xfrm>
            <a:off x="866" y="1489576"/>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806737"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83200" y="4317610"/>
            <a:ext cx="2991894" cy="1451220"/>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57</a:t>
            </a:r>
            <a:r>
              <a:rPr kumimoji="0" lang="en-US" sz="3137"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a:t>
            </a:r>
            <a:endParaRPr kumimoji="0" lang="en-US" sz="4313"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endParaRP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Of Fortune 500 Companies use Microsoft Azure</a:t>
            </a:r>
          </a:p>
        </p:txBody>
      </p:sp>
      <p:sp>
        <p:nvSpPr>
          <p:cNvPr id="15" name="TextBox 14"/>
          <p:cNvSpPr txBox="1"/>
          <p:nvPr/>
        </p:nvSpPr>
        <p:spPr>
          <a:xfrm>
            <a:off x="5409578" y="1874656"/>
            <a:ext cx="3775348" cy="1452522"/>
          </a:xfrm>
          <a:prstGeom prst="rect">
            <a:avLst/>
          </a:prstGeom>
          <a:noFill/>
        </p:spPr>
        <p:txBody>
          <a:bodyPr wrap="square" lIns="179234" tIns="143387" rIns="179234" bIns="143387" rtlCol="0">
            <a:spAutoFit/>
          </a:bodyPr>
          <a:lstStyle/>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470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&gt;50</a:t>
            </a:r>
            <a:r>
              <a:rPr kumimoji="0" lang="en-US" sz="176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 </a:t>
            </a:r>
            <a:r>
              <a:rPr kumimoji="0" lang="en-US" sz="2745" b="0" i="0" u="none" strike="noStrike" kern="0" cap="none" spc="0" normalizeH="0" baseline="0" noProof="0" dirty="0">
                <a:ln>
                  <a:noFill/>
                </a:ln>
                <a:solidFill>
                  <a:srgbClr val="00188F"/>
                </a:solidFill>
                <a:effectLst/>
                <a:uLnTx/>
                <a:uFillTx/>
                <a:latin typeface="Segoe UI Light"/>
                <a:cs typeface="Segoe UI Semibold" panose="020B0702040204020203" pitchFamily="34" charset="0"/>
              </a:rPr>
              <a:t>Trillion</a:t>
            </a:r>
          </a:p>
          <a:p>
            <a:pPr marL="0" marR="0" lvl="0" indent="0" algn="ctr" defTabSz="914192"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Storage objects</a:t>
            </a:r>
            <a:b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in Azure</a:t>
            </a:r>
          </a:p>
        </p:txBody>
      </p:sp>
    </p:spTree>
    <p:extLst>
      <p:ext uri="{BB962C8B-B14F-4D97-AF65-F5344CB8AC3E}">
        <p14:creationId xmlns:p14="http://schemas.microsoft.com/office/powerpoint/2010/main" val="4089472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par>
                                <p:cTn id="39" presetID="22" presetClass="entr" presetSubtype="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165"/>
          <p:cNvSpPr/>
          <p:nvPr/>
        </p:nvSpPr>
        <p:spPr bwMode="auto">
          <a:xfrm>
            <a:off x="1732948" y="1743172"/>
            <a:ext cx="4727223" cy="4898017"/>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p:cNvSpPr/>
          <p:nvPr/>
        </p:nvSpPr>
        <p:spPr bwMode="auto">
          <a:xfrm>
            <a:off x="6460172" y="1737918"/>
            <a:ext cx="5110072" cy="489801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solidFill>
              </a:rPr>
              <a:t>Azure </a:t>
            </a:r>
            <a:r>
              <a:rPr lang="en-US" dirty="0">
                <a:solidFill>
                  <a:schemeClr val="bg1"/>
                </a:solidFill>
              </a:rPr>
              <a:t>is an Open Cloud</a:t>
            </a:r>
          </a:p>
        </p:txBody>
      </p:sp>
      <p:grpSp>
        <p:nvGrpSpPr>
          <p:cNvPr id="31" name="Group 30"/>
          <p:cNvGrpSpPr/>
          <p:nvPr/>
        </p:nvGrpSpPr>
        <p:grpSpPr>
          <a:xfrm>
            <a:off x="613208" y="1737918"/>
            <a:ext cx="10957035" cy="4134454"/>
            <a:chOff x="622459" y="1409248"/>
            <a:chExt cx="11081400" cy="4219660"/>
          </a:xfrm>
        </p:grpSpPr>
        <p:cxnSp>
          <p:nvCxnSpPr>
            <p:cNvPr id="122" name="Straight Connector 121"/>
            <p:cNvCxnSpPr/>
            <p:nvPr/>
          </p:nvCxnSpPr>
          <p:spPr>
            <a:xfrm>
              <a:off x="622459" y="140924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22459" y="2550773"/>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28068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4010597"/>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7878092" y="1291715"/>
            <a:ext cx="2104436" cy="515418"/>
          </a:xfrm>
          <a:prstGeom prst="rect">
            <a:avLst/>
          </a:prstGeom>
          <a:noFill/>
        </p:spPr>
        <p:txBody>
          <a:bodyPr wrap="none" lIns="179162" tIns="143330" rIns="179162" bIns="143330" rtlCol="0">
            <a:spAutoFit/>
          </a:bodyPr>
          <a:lstStyle/>
          <a:p>
            <a:pPr marL="0" marR="0" lvl="0" indent="0" defTabSz="913654"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072C6">
                    <a:lumMod val="40000"/>
                    <a:lumOff val="60000"/>
                  </a:srgbClr>
                </a:solidFill>
                <a:effectLst/>
                <a:uLnTx/>
                <a:uFillTx/>
                <a:latin typeface="Segoe UI Light"/>
              </a:rPr>
              <a:t>Ecosystem Provided</a:t>
            </a:r>
          </a:p>
        </p:txBody>
      </p:sp>
      <p:pic>
        <p:nvPicPr>
          <p:cNvPr id="116"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2004951" y="2387673"/>
            <a:ext cx="728428" cy="222254"/>
          </a:xfrm>
          <a:prstGeom prst="rect">
            <a:avLst/>
          </a:prstGeom>
          <a:noFill/>
        </p:spPr>
      </p:pic>
      <p:pic>
        <p:nvPicPr>
          <p:cNvPr id="117" name="Picture 4" descr="http://www.jbase.com/new/products/images/java.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5091331" y="2222256"/>
            <a:ext cx="280793" cy="553090"/>
          </a:xfrm>
          <a:prstGeom prst="rect">
            <a:avLst/>
          </a:prstGeom>
          <a:noFill/>
        </p:spPr>
      </p:pic>
      <p:pic>
        <p:nvPicPr>
          <p:cNvPr id="118" name="Picture 117" descr="PHP.png"/>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2856216" y="2369286"/>
            <a:ext cx="466513" cy="259022"/>
          </a:xfrm>
          <a:prstGeom prst="rect">
            <a:avLst/>
          </a:prstGeom>
          <a:noFill/>
        </p:spPr>
      </p:pic>
      <p:pic>
        <p:nvPicPr>
          <p:cNvPr id="119" name="Picture 118"/>
          <p:cNvPicPr>
            <a:picLocks noChangeAspect="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47066" y="2391411"/>
            <a:ext cx="769604" cy="214780"/>
          </a:xfrm>
          <a:prstGeom prst="rect">
            <a:avLst/>
          </a:prstGeom>
        </p:spPr>
      </p:pic>
      <p:pic>
        <p:nvPicPr>
          <p:cNvPr id="120" name="Picture 119"/>
          <p:cNvPicPr>
            <a:picLocks noChangeAspect="1"/>
          </p:cNvPicPr>
          <p:nvPr/>
        </p:nvPicPr>
        <p:blipFill>
          <a:blip r:embed="rId11">
            <a:duotone>
              <a:prstClr val="black"/>
              <a:schemeClr val="tx2">
                <a:tint val="45000"/>
                <a:satMod val="400000"/>
              </a:schemeClr>
            </a:duotone>
          </a:blip>
          <a:stretch>
            <a:fillRect/>
          </a:stretch>
        </p:blipFill>
        <p:spPr>
          <a:xfrm>
            <a:off x="3445567" y="2404469"/>
            <a:ext cx="727695" cy="188660"/>
          </a:xfrm>
          <a:prstGeom prst="rect">
            <a:avLst/>
          </a:prstGeom>
        </p:spPr>
      </p:pic>
      <p:grpSp>
        <p:nvGrpSpPr>
          <p:cNvPr id="89" name="Group 88"/>
          <p:cNvGrpSpPr/>
          <p:nvPr/>
        </p:nvGrpSpPr>
        <p:grpSpPr>
          <a:xfrm>
            <a:off x="1772063" y="4469111"/>
            <a:ext cx="2922316" cy="342641"/>
            <a:chOff x="8285340" y="4130166"/>
            <a:chExt cx="2983385" cy="349803"/>
          </a:xfrm>
        </p:grpSpPr>
        <p:pic>
          <p:nvPicPr>
            <p:cNvPr id="108" name="Picture 107"/>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85340" y="4130166"/>
              <a:ext cx="1411580" cy="349803"/>
            </a:xfrm>
            <a:prstGeom prst="rect">
              <a:avLst/>
            </a:prstGeom>
          </p:spPr>
        </p:pic>
        <p:pic>
          <p:nvPicPr>
            <p:cNvPr id="109" name="Picture 2" descr="https://encrypted-tbn1.gstatic.com/images?q=tbn:ANd9GcSU4_TkMLpE3Fd8IzUzpdhHuyuUHMZj1NQSvjo-kBjZLpJnpc_Uxg"/>
            <p:cNvPicPr>
              <a:picLocks noChangeAspect="1" noChangeArrowheads="1"/>
            </p:cNvPicPr>
            <p:nvPr/>
          </p:nvPicPr>
          <p:blipFill>
            <a:blip r:embed="rId14" cstate="print">
              <a:duotone>
                <a:schemeClr val="accent1">
                  <a:shade val="45000"/>
                  <a:satMod val="135000"/>
                </a:schemeClr>
                <a:prstClr val="white"/>
              </a:duotone>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800907" y="4132834"/>
              <a:ext cx="1467818" cy="33786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 descr="https://encrypted-tbn3.gstatic.com/images?q=tbn:ANd9GcQgAB8I4GUYPGAuHqEufTpFML_JWZior9mwUJP3P5Tro4I_bcL5"/>
          <p:cNvPicPr>
            <a:picLocks noChangeAspect="1" noChangeArrowheads="1"/>
          </p:cNvPicPr>
          <p:nvPr/>
        </p:nvPicPr>
        <p:blipFill>
          <a:blip r:embed="rId16" cstate="print">
            <a:duotone>
              <a:schemeClr val="accent1">
                <a:shade val="45000"/>
                <a:satMod val="135000"/>
              </a:schemeClr>
              <a:prstClr val="white"/>
            </a:duotone>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2787020" y="2956975"/>
            <a:ext cx="534616" cy="51399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18" cstate="print">
            <a:duotone>
              <a:schemeClr val="accent1">
                <a:shade val="45000"/>
                <a:satMod val="135000"/>
              </a:schemeClr>
              <a:prstClr val="white"/>
            </a:duotone>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3408824" y="2947883"/>
            <a:ext cx="733493" cy="523090"/>
          </a:xfrm>
          <a:prstGeom prst="rect">
            <a:avLst/>
          </a:prstGeom>
        </p:spPr>
      </p:pic>
      <p:grpSp>
        <p:nvGrpSpPr>
          <p:cNvPr id="105" name="Group 104"/>
          <p:cNvGrpSpPr/>
          <p:nvPr/>
        </p:nvGrpSpPr>
        <p:grpSpPr>
          <a:xfrm>
            <a:off x="4280875" y="2913247"/>
            <a:ext cx="487196" cy="557725"/>
            <a:chOff x="11227523" y="2315027"/>
            <a:chExt cx="565700" cy="647594"/>
          </a:xfrm>
        </p:grpSpPr>
        <p:pic>
          <p:nvPicPr>
            <p:cNvPr id="106" name="Picture 105"/>
            <p:cNvPicPr>
              <a:picLocks noChangeAspect="1"/>
            </p:cNvPicPr>
            <p:nvPr/>
          </p:nvPicPr>
          <p:blipFill rotWithShape="1">
            <a:blip r:embed="rId20"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00" name="Picture 7"/>
          <p:cNvPicPr>
            <a:picLocks noChangeAspect="1" noChangeArrowheads="1"/>
          </p:cNvPicPr>
          <p:nvPr/>
        </p:nvPicPr>
        <p:blipFill>
          <a:blip r:embed="rId2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335130" y="3660484"/>
            <a:ext cx="325059" cy="53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8"/>
          <p:cNvPicPr>
            <a:picLocks noChangeAspect="1" noChangeArrowheads="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1360" y="3652387"/>
            <a:ext cx="310273" cy="533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2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508425" y="3672588"/>
            <a:ext cx="438617" cy="513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TextBox 127"/>
          <p:cNvSpPr txBox="1"/>
          <p:nvPr/>
        </p:nvSpPr>
        <p:spPr>
          <a:xfrm>
            <a:off x="347888" y="1934660"/>
            <a:ext cx="1567458" cy="737494"/>
          </a:xfrm>
          <a:prstGeom prst="rect">
            <a:avLst/>
          </a:prstGeom>
          <a:noFill/>
        </p:spPr>
        <p:txBody>
          <a:bodyPr wrap="square" rtlCol="0">
            <a:spAutoFit/>
          </a:bodyPr>
          <a:lstStyle/>
          <a:p>
            <a:pPr marL="0" marR="0" lvl="0" indent="0" defTabSz="913426"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dirty="0">
                <a:ln>
                  <a:noFill/>
                </a:ln>
                <a:solidFill>
                  <a:srgbClr val="FFFFFF"/>
                </a:solidFill>
                <a:effectLst/>
                <a:uLnTx/>
                <a:uFillTx/>
                <a:latin typeface="Segoe UI Light"/>
              </a:rPr>
              <a:t>Languages, Dev Tools &amp; App Containers</a:t>
            </a:r>
          </a:p>
        </p:txBody>
      </p:sp>
      <p:sp>
        <p:nvSpPr>
          <p:cNvPr id="129" name="TextBox 128"/>
          <p:cNvSpPr txBox="1"/>
          <p:nvPr/>
        </p:nvSpPr>
        <p:spPr>
          <a:xfrm>
            <a:off x="347888" y="3080754"/>
            <a:ext cx="1567458" cy="307436"/>
          </a:xfrm>
          <a:prstGeom prst="rect">
            <a:avLst/>
          </a:prstGeom>
          <a:noFill/>
        </p:spPr>
        <p:txBody>
          <a:bodyPr wrap="square" rtlCol="0">
            <a:spAutoFit/>
          </a:bodyPr>
          <a:lstStyle/>
          <a:p>
            <a:pPr marL="0" marR="0" lvl="0" indent="0" defTabSz="913426"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dirty="0">
                <a:ln>
                  <a:noFill/>
                </a:ln>
                <a:solidFill>
                  <a:srgbClr val="FFFFFF"/>
                </a:solidFill>
                <a:effectLst/>
                <a:uLnTx/>
                <a:uFillTx/>
                <a:latin typeface="Segoe UI Light"/>
              </a:rPr>
              <a:t>CMS &amp; Apps</a:t>
            </a:r>
          </a:p>
        </p:txBody>
      </p:sp>
      <p:sp>
        <p:nvSpPr>
          <p:cNvPr id="130" name="TextBox 129"/>
          <p:cNvSpPr txBox="1"/>
          <p:nvPr/>
        </p:nvSpPr>
        <p:spPr>
          <a:xfrm>
            <a:off x="347888" y="3795930"/>
            <a:ext cx="1567458" cy="307436"/>
          </a:xfrm>
          <a:prstGeom prst="rect">
            <a:avLst/>
          </a:prstGeom>
          <a:noFill/>
        </p:spPr>
        <p:txBody>
          <a:bodyPr wrap="square" rtlCol="0">
            <a:spAutoFit/>
          </a:bodyPr>
          <a:lstStyle/>
          <a:p>
            <a:pPr marL="0" marR="0" lvl="0" indent="0" defTabSz="913426"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dirty="0">
                <a:ln>
                  <a:noFill/>
                </a:ln>
                <a:solidFill>
                  <a:srgbClr val="FFFFFF"/>
                </a:solidFill>
                <a:effectLst/>
                <a:uLnTx/>
                <a:uFillTx/>
                <a:latin typeface="Segoe UI Light"/>
              </a:rPr>
              <a:t>Devices</a:t>
            </a:r>
          </a:p>
        </p:txBody>
      </p:sp>
      <p:sp>
        <p:nvSpPr>
          <p:cNvPr id="131" name="TextBox 130"/>
          <p:cNvSpPr txBox="1"/>
          <p:nvPr/>
        </p:nvSpPr>
        <p:spPr>
          <a:xfrm>
            <a:off x="347888" y="4511102"/>
            <a:ext cx="1567458" cy="307436"/>
          </a:xfrm>
          <a:prstGeom prst="rect">
            <a:avLst/>
          </a:prstGeom>
          <a:noFill/>
        </p:spPr>
        <p:txBody>
          <a:bodyPr wrap="square" rtlCol="0">
            <a:spAutoFit/>
          </a:bodyPr>
          <a:lstStyle/>
          <a:p>
            <a:pPr marL="0" marR="0" lvl="0" indent="0" defTabSz="913426"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dirty="0">
                <a:ln>
                  <a:noFill/>
                </a:ln>
                <a:solidFill>
                  <a:srgbClr val="FFFFFF"/>
                </a:solidFill>
                <a:effectLst/>
                <a:uLnTx/>
                <a:uFillTx/>
                <a:latin typeface="Segoe UI Light"/>
              </a:rPr>
              <a:t>Databases</a:t>
            </a:r>
          </a:p>
        </p:txBody>
      </p:sp>
      <p:sp>
        <p:nvSpPr>
          <p:cNvPr id="132" name="TextBox 131"/>
          <p:cNvSpPr txBox="1"/>
          <p:nvPr/>
        </p:nvSpPr>
        <p:spPr>
          <a:xfrm>
            <a:off x="347887" y="5287154"/>
            <a:ext cx="1304229" cy="307370"/>
          </a:xfrm>
          <a:prstGeom prst="rect">
            <a:avLst/>
          </a:prstGeom>
          <a:noFill/>
        </p:spPr>
        <p:txBody>
          <a:bodyPr wrap="square" rtlCol="0">
            <a:spAutoFit/>
          </a:bodyPr>
          <a:lstStyle/>
          <a:p>
            <a:pPr marL="0" marR="0" lvl="0" indent="0" defTabSz="913426"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dirty="0">
                <a:ln>
                  <a:noFill/>
                </a:ln>
                <a:solidFill>
                  <a:srgbClr val="FFFFFF"/>
                </a:solidFill>
                <a:effectLst/>
                <a:uLnTx/>
                <a:uFillTx/>
                <a:latin typeface="Segoe UI Light"/>
              </a:rPr>
              <a:t>Management</a:t>
            </a:r>
          </a:p>
        </p:txBody>
      </p:sp>
      <p:sp>
        <p:nvSpPr>
          <p:cNvPr id="4" name="TextBox 3"/>
          <p:cNvSpPr txBox="1"/>
          <p:nvPr/>
        </p:nvSpPr>
        <p:spPr>
          <a:xfrm>
            <a:off x="2986487" y="1303833"/>
            <a:ext cx="1602197" cy="515418"/>
          </a:xfrm>
          <a:prstGeom prst="rect">
            <a:avLst/>
          </a:prstGeom>
          <a:noFill/>
        </p:spPr>
        <p:txBody>
          <a:bodyPr wrap="none" lIns="179162" tIns="143330" rIns="179162" bIns="143330" rtlCol="0">
            <a:spAutoFit/>
          </a:bodyPr>
          <a:lstStyle/>
          <a:p>
            <a:pPr marL="0" marR="0" lvl="0" indent="0" defTabSz="913654"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072C6">
                    <a:lumMod val="40000"/>
                    <a:lumOff val="60000"/>
                  </a:srgbClr>
                </a:solidFill>
                <a:effectLst/>
                <a:uLnTx/>
                <a:uFillTx/>
                <a:latin typeface="Segoe UI Light"/>
              </a:rPr>
              <a:t>MS Integrated</a:t>
            </a:r>
          </a:p>
        </p:txBody>
      </p:sp>
      <p:grpSp>
        <p:nvGrpSpPr>
          <p:cNvPr id="58" name="Group 57"/>
          <p:cNvGrpSpPr/>
          <p:nvPr/>
        </p:nvGrpSpPr>
        <p:grpSpPr>
          <a:xfrm>
            <a:off x="4836091" y="3703003"/>
            <a:ext cx="529273" cy="488669"/>
            <a:chOff x="7110684" y="4142550"/>
            <a:chExt cx="552708" cy="552708"/>
          </a:xfrm>
          <a:solidFill>
            <a:srgbClr val="000000"/>
          </a:solidFill>
        </p:grpSpPr>
        <p:sp>
          <p:nvSpPr>
            <p:cNvPr id="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marL="0" marR="0" lvl="0" indent="0" defTabSz="91324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Light"/>
              </a:endParaRPr>
            </a:p>
          </p:txBody>
        </p:sp>
        <p:sp>
          <p:nvSpPr>
            <p:cNvPr id="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marL="0" marR="0" lvl="0" indent="0" defTabSz="91324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Light"/>
              </a:endParaRPr>
            </a:p>
          </p:txBody>
        </p:sp>
        <p:sp>
          <p:nvSpPr>
            <p:cNvPr id="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marL="0" marR="0" lvl="0" indent="0" defTabSz="91324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Light"/>
              </a:endParaRPr>
            </a:p>
          </p:txBody>
        </p:sp>
        <p:sp>
          <p:nvSpPr>
            <p:cNvPr id="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marL="0" marR="0" lvl="0" indent="0" defTabSz="91324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Light"/>
              </a:endParaRPr>
            </a:p>
          </p:txBody>
        </p:sp>
      </p:grpSp>
      <p:pic>
        <p:nvPicPr>
          <p:cNvPr id="6" name="Picture 5"/>
          <p:cNvPicPr>
            <a:picLocks noChangeAspect="1"/>
          </p:cNvPicPr>
          <p:nvPr/>
        </p:nvPicPr>
        <p:blipFill>
          <a:blip r:embed="rId25">
            <a:duotone>
              <a:schemeClr val="accent1">
                <a:shade val="45000"/>
                <a:satMod val="135000"/>
              </a:schemeClr>
              <a:prstClr val="white"/>
            </a:duotone>
          </a:blip>
          <a:stretch>
            <a:fillRect/>
          </a:stretch>
        </p:blipFill>
        <p:spPr>
          <a:xfrm>
            <a:off x="5464637" y="2222647"/>
            <a:ext cx="511288" cy="530748"/>
          </a:xfrm>
          <a:prstGeom prst="rect">
            <a:avLst/>
          </a:prstGeom>
        </p:spPr>
      </p:pic>
      <p:pic>
        <p:nvPicPr>
          <p:cNvPr id="10" name="Picture 9"/>
          <p:cNvPicPr>
            <a:picLocks noChangeAspect="1"/>
          </p:cNvPicPr>
          <p:nvPr/>
        </p:nvPicPr>
        <p:blipFill>
          <a:blip r:embed="rId2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40808" y="4489865"/>
            <a:ext cx="1071798" cy="357467"/>
          </a:xfrm>
          <a:prstGeom prst="rect">
            <a:avLst/>
          </a:prstGeom>
        </p:spPr>
      </p:pic>
      <p:grpSp>
        <p:nvGrpSpPr>
          <p:cNvPr id="64" name="Group 63"/>
          <p:cNvGrpSpPr/>
          <p:nvPr/>
        </p:nvGrpSpPr>
        <p:grpSpPr>
          <a:xfrm>
            <a:off x="2154386" y="5974423"/>
            <a:ext cx="529273" cy="488669"/>
            <a:chOff x="6513292" y="4161250"/>
            <a:chExt cx="552708" cy="552708"/>
          </a:xfrm>
          <a:solidFill>
            <a:srgbClr val="000000"/>
          </a:solidFill>
        </p:grpSpPr>
        <p:sp>
          <p:nvSpPr>
            <p:cNvPr id="65" name="Freeform 12"/>
            <p:cNvSpPr>
              <a:spLocks/>
            </p:cNvSpPr>
            <p:nvPr/>
          </p:nvSpPr>
          <p:spPr bwMode="auto">
            <a:xfrm>
              <a:off x="6758340" y="41612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marL="0" marR="0" lvl="0" indent="0" defTabSz="91324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Light"/>
              </a:endParaRPr>
            </a:p>
          </p:txBody>
        </p:sp>
        <p:sp>
          <p:nvSpPr>
            <p:cNvPr id="66" name="Freeform 13"/>
            <p:cNvSpPr>
              <a:spLocks/>
            </p:cNvSpPr>
            <p:nvPr/>
          </p:nvSpPr>
          <p:spPr bwMode="auto">
            <a:xfrm>
              <a:off x="6513292" y="4206050"/>
              <a:ext cx="235333" cy="226966"/>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marL="0" marR="0" lvl="0" indent="0" defTabSz="91324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Light"/>
              </a:endParaRPr>
            </a:p>
          </p:txBody>
        </p:sp>
        <p:sp>
          <p:nvSpPr>
            <p:cNvPr id="67" name="Freeform 14"/>
            <p:cNvSpPr>
              <a:spLocks/>
            </p:cNvSpPr>
            <p:nvPr/>
          </p:nvSpPr>
          <p:spPr bwMode="auto">
            <a:xfrm>
              <a:off x="6758339" y="44427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marL="0" marR="0" lvl="0" indent="0" defTabSz="91324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Light"/>
              </a:endParaRPr>
            </a:p>
          </p:txBody>
        </p:sp>
        <p:sp>
          <p:nvSpPr>
            <p:cNvPr id="68" name="Freeform 15"/>
            <p:cNvSpPr>
              <a:spLocks/>
            </p:cNvSpPr>
            <p:nvPr/>
          </p:nvSpPr>
          <p:spPr bwMode="auto">
            <a:xfrm>
              <a:off x="6513292" y="4442732"/>
              <a:ext cx="235333" cy="226966"/>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marL="0" marR="0" lvl="0" indent="0" defTabSz="913245"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Light"/>
              </a:endParaRPr>
            </a:p>
          </p:txBody>
        </p:sp>
      </p:grpSp>
      <p:sp>
        <p:nvSpPr>
          <p:cNvPr id="69" name="Freeform 6"/>
          <p:cNvSpPr>
            <a:spLocks noEditPoints="1"/>
          </p:cNvSpPr>
          <p:nvPr/>
        </p:nvSpPr>
        <p:spPr bwMode="auto">
          <a:xfrm>
            <a:off x="3335131" y="5961161"/>
            <a:ext cx="509498" cy="537637"/>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36" tIns="143308" rIns="179136" bIns="143308" numCol="1" spcCol="0" rtlCol="0" fromWordArt="0" anchor="t" anchorCtr="0" forceAA="0" compatLnSpc="1">
            <a:prstTxWarp prst="textNoShape">
              <a:avLst/>
            </a:prstTxWarp>
            <a:noAutofit/>
          </a:bodyPr>
          <a:lstStyle/>
          <a:p>
            <a:pPr marL="0" marR="0" lvl="0" indent="0" algn="ctr" defTabSz="895220" eaLnBrk="1" fontAlgn="base" latinLnBrk="0" hangingPunct="1">
              <a:lnSpc>
                <a:spcPct val="90000"/>
              </a:lnSpc>
              <a:spcBef>
                <a:spcPct val="0"/>
              </a:spcBef>
              <a:spcAft>
                <a:spcPct val="0"/>
              </a:spcAft>
              <a:buClrTx/>
              <a:buSzTx/>
              <a:buFontTx/>
              <a:buNone/>
              <a:tabLst/>
              <a:defRPr/>
            </a:pPr>
            <a:endParaRPr kumimoji="0" lang="en-US" sz="196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Light"/>
            </a:endParaRPr>
          </a:p>
        </p:txBody>
      </p:sp>
      <p:sp>
        <p:nvSpPr>
          <p:cNvPr id="70" name="TextBox 69"/>
          <p:cNvSpPr txBox="1"/>
          <p:nvPr/>
        </p:nvSpPr>
        <p:spPr>
          <a:xfrm>
            <a:off x="347889" y="5889133"/>
            <a:ext cx="1087781" cy="522605"/>
          </a:xfrm>
          <a:prstGeom prst="rect">
            <a:avLst/>
          </a:prstGeom>
          <a:noFill/>
        </p:spPr>
        <p:txBody>
          <a:bodyPr wrap="square" rtlCol="0">
            <a:spAutoFit/>
          </a:bodyPr>
          <a:lstStyle/>
          <a:p>
            <a:pPr marL="0" marR="0" lvl="0" indent="0" defTabSz="913426" eaLnBrk="1" fontAlgn="auto" latinLnBrk="0" hangingPunct="1">
              <a:lnSpc>
                <a:spcPct val="100000"/>
              </a:lnSpc>
              <a:spcBef>
                <a:spcPts val="0"/>
              </a:spcBef>
              <a:spcAft>
                <a:spcPts val="0"/>
              </a:spcAft>
              <a:buClrTx/>
              <a:buSzTx/>
              <a:buFontTx/>
              <a:buNone/>
              <a:tabLst/>
              <a:defRPr/>
            </a:pPr>
            <a:r>
              <a:rPr kumimoji="0" lang="en-US" sz="1369" b="0" i="0" u="none" strike="noStrike" kern="0" cap="none" spc="0" normalizeH="0" baseline="0" noProof="0" dirty="0">
                <a:ln>
                  <a:noFill/>
                </a:ln>
                <a:solidFill>
                  <a:srgbClr val="FFFFFF"/>
                </a:solidFill>
                <a:effectLst/>
                <a:uLnTx/>
                <a:uFillTx/>
                <a:latin typeface="Segoe UI Light"/>
              </a:rPr>
              <a:t>Operating </a:t>
            </a:r>
            <a:br>
              <a:rPr kumimoji="0" lang="en-US" sz="1369" b="0" i="0" u="none" strike="noStrike" kern="0" cap="none" spc="0" normalizeH="0" baseline="0" noProof="0" dirty="0">
                <a:ln>
                  <a:noFill/>
                </a:ln>
                <a:solidFill>
                  <a:srgbClr val="FFFFFF"/>
                </a:solidFill>
                <a:effectLst/>
                <a:uLnTx/>
                <a:uFillTx/>
                <a:latin typeface="Segoe UI Light"/>
              </a:rPr>
            </a:br>
            <a:r>
              <a:rPr kumimoji="0" lang="en-US" sz="1369" b="0" i="0" u="none" strike="noStrike" kern="0" cap="none" spc="0" normalizeH="0" baseline="0" noProof="0" dirty="0">
                <a:ln>
                  <a:noFill/>
                </a:ln>
                <a:solidFill>
                  <a:srgbClr val="FFFFFF"/>
                </a:solidFill>
                <a:effectLst/>
                <a:uLnTx/>
                <a:uFillTx/>
                <a:latin typeface="Segoe UI Light"/>
              </a:rPr>
              <a:t>systems</a:t>
            </a:r>
          </a:p>
        </p:txBody>
      </p:sp>
      <p:sp>
        <p:nvSpPr>
          <p:cNvPr id="71" name="TextBox 70"/>
          <p:cNvSpPr txBox="1"/>
          <p:nvPr/>
        </p:nvSpPr>
        <p:spPr>
          <a:xfrm>
            <a:off x="4032631" y="5737198"/>
            <a:ext cx="2240037" cy="1042784"/>
          </a:xfrm>
          <a:prstGeom prst="rect">
            <a:avLst/>
          </a:prstGeom>
          <a:noFill/>
        </p:spPr>
        <p:txBody>
          <a:bodyPr wrap="square" lIns="179162" tIns="143330" rIns="179162" bIns="143330" rtlCol="0">
            <a:spAutoFit/>
          </a:bodyPr>
          <a:lstStyle/>
          <a:p>
            <a:pPr marL="0" marR="0" lvl="0" indent="0" algn="ctr" defTabSz="913654" eaLnBrk="1" fontAlgn="auto" latinLnBrk="0" hangingPunct="1">
              <a:lnSpc>
                <a:spcPct val="100000"/>
              </a:lnSpc>
              <a:spcBef>
                <a:spcPts val="0"/>
              </a:spcBef>
              <a:spcAft>
                <a:spcPts val="0"/>
              </a:spcAft>
              <a:buClrTx/>
              <a:buSzTx/>
              <a:buFontTx/>
              <a:buNone/>
              <a:tabLst/>
              <a:defRPr/>
            </a:pPr>
            <a:r>
              <a:rPr kumimoji="0" lang="es-US" sz="1200" b="0" i="0" u="none" strike="noStrike" kern="0" cap="none" spc="0" normalizeH="0" baseline="0" noProof="0" dirty="0">
                <a:ln>
                  <a:noFill/>
                </a:ln>
                <a:solidFill>
                  <a:srgbClr val="FFFFFF"/>
                </a:solidFill>
                <a:effectLst/>
                <a:uLnTx/>
                <a:uFillTx/>
                <a:latin typeface="Segoe UI Light"/>
              </a:rPr>
              <a:t>Ubuntu</a:t>
            </a:r>
          </a:p>
          <a:p>
            <a:pPr marL="0" marR="0" lvl="0" indent="0" algn="ctr" defTabSz="913654" eaLnBrk="1" fontAlgn="auto" latinLnBrk="0" hangingPunct="1">
              <a:lnSpc>
                <a:spcPct val="100000"/>
              </a:lnSpc>
              <a:spcBef>
                <a:spcPts val="0"/>
              </a:spcBef>
              <a:spcAft>
                <a:spcPts val="0"/>
              </a:spcAft>
              <a:buClrTx/>
              <a:buSzTx/>
              <a:buFontTx/>
              <a:buNone/>
              <a:tabLst/>
              <a:defRPr/>
            </a:pPr>
            <a:r>
              <a:rPr kumimoji="0" lang="es-US" sz="1200" b="0" i="0" u="none" strike="noStrike" kern="0" cap="none" spc="0" normalizeH="0" baseline="0" noProof="0" dirty="0">
                <a:ln>
                  <a:noFill/>
                </a:ln>
                <a:solidFill>
                  <a:srgbClr val="FFFFFF"/>
                </a:solidFill>
                <a:effectLst/>
                <a:uLnTx/>
                <a:uFillTx/>
                <a:latin typeface="Segoe UI Light"/>
              </a:rPr>
              <a:t>SUSE, </a:t>
            </a:r>
            <a:r>
              <a:rPr kumimoji="0" lang="es-US" sz="1200" b="0" i="0" u="none" strike="noStrike" kern="0" cap="none" spc="0" normalizeH="0" baseline="0" noProof="0" dirty="0" err="1">
                <a:ln>
                  <a:noFill/>
                </a:ln>
                <a:solidFill>
                  <a:srgbClr val="FFFFFF"/>
                </a:solidFill>
                <a:effectLst/>
                <a:uLnTx/>
                <a:uFillTx/>
                <a:latin typeface="Segoe UI Light"/>
              </a:rPr>
              <a:t>OpenSUSE</a:t>
            </a:r>
            <a:r>
              <a:rPr kumimoji="0" lang="es-US" sz="1200" b="0" i="0" u="none" strike="noStrike" kern="0" cap="none" spc="0" normalizeH="0" baseline="0" noProof="0" dirty="0">
                <a:ln>
                  <a:noFill/>
                </a:ln>
                <a:solidFill>
                  <a:srgbClr val="FFFFFF"/>
                </a:solidFill>
                <a:effectLst/>
                <a:uLnTx/>
                <a:uFillTx/>
                <a:latin typeface="Segoe UI Light"/>
              </a:rPr>
              <a:t>,</a:t>
            </a:r>
          </a:p>
          <a:p>
            <a:pPr marL="0" marR="0" lvl="0" indent="0" algn="ctr" defTabSz="913654" eaLnBrk="1" fontAlgn="auto" latinLnBrk="0" hangingPunct="1">
              <a:lnSpc>
                <a:spcPct val="100000"/>
              </a:lnSpc>
              <a:spcBef>
                <a:spcPts val="0"/>
              </a:spcBef>
              <a:spcAft>
                <a:spcPts val="0"/>
              </a:spcAft>
              <a:buClrTx/>
              <a:buSzTx/>
              <a:buFontTx/>
              <a:buNone/>
              <a:tabLst/>
              <a:defRPr/>
            </a:pPr>
            <a:r>
              <a:rPr kumimoji="0" lang="es-US" sz="1200" b="0" i="0" u="none" strike="noStrike" kern="0" cap="none" spc="0" normalizeH="0" baseline="0" noProof="0" dirty="0" err="1">
                <a:ln>
                  <a:noFill/>
                </a:ln>
                <a:solidFill>
                  <a:srgbClr val="FFFFFF"/>
                </a:solidFill>
                <a:effectLst/>
                <a:uLnTx/>
                <a:uFillTx/>
                <a:latin typeface="Segoe UI Light"/>
              </a:rPr>
              <a:t>OpenLogic</a:t>
            </a:r>
            <a:r>
              <a:rPr kumimoji="0" lang="es-US" sz="1200" b="0" i="0" u="none" strike="noStrike" kern="0" cap="none" spc="0" normalizeH="0" baseline="0" noProof="0" dirty="0">
                <a:ln>
                  <a:noFill/>
                </a:ln>
                <a:solidFill>
                  <a:srgbClr val="FFFFFF"/>
                </a:solidFill>
                <a:effectLst/>
                <a:uLnTx/>
                <a:uFillTx/>
                <a:latin typeface="Segoe UI Light"/>
              </a:rPr>
              <a:t> </a:t>
            </a:r>
            <a:r>
              <a:rPr kumimoji="0" lang="es-US" sz="1200" b="0" i="0" u="none" strike="noStrike" kern="0" cap="none" spc="0" normalizeH="0" baseline="0" noProof="0" dirty="0" err="1">
                <a:ln>
                  <a:noFill/>
                </a:ln>
                <a:solidFill>
                  <a:srgbClr val="FFFFFF"/>
                </a:solidFill>
                <a:effectLst/>
                <a:uLnTx/>
                <a:uFillTx/>
                <a:latin typeface="Segoe UI Light"/>
              </a:rPr>
              <a:t>CentOS-based</a:t>
            </a:r>
            <a:endParaRPr kumimoji="0" lang="es-US" sz="1200" b="0" i="0" u="none" strike="noStrike" kern="0" cap="none" spc="0" normalizeH="0" baseline="0" noProof="0" dirty="0">
              <a:ln>
                <a:noFill/>
              </a:ln>
              <a:solidFill>
                <a:srgbClr val="FFFFFF"/>
              </a:solidFill>
              <a:effectLst/>
              <a:uLnTx/>
              <a:uFillTx/>
              <a:latin typeface="Segoe UI Light"/>
            </a:endParaRPr>
          </a:p>
          <a:p>
            <a:pPr marL="0" marR="0" lvl="0" indent="0" algn="ctr" defTabSz="913654" eaLnBrk="1" fontAlgn="auto" latinLnBrk="0" hangingPunct="1">
              <a:lnSpc>
                <a:spcPct val="100000"/>
              </a:lnSpc>
              <a:spcBef>
                <a:spcPts val="0"/>
              </a:spcBef>
              <a:spcAft>
                <a:spcPts val="0"/>
              </a:spcAft>
              <a:buClrTx/>
              <a:buSzTx/>
              <a:buFontTx/>
              <a:buNone/>
              <a:tabLst/>
              <a:defRPr/>
            </a:pPr>
            <a:r>
              <a:rPr kumimoji="0" lang="es-US" sz="1200" b="0" i="0" u="none" strike="noStrike" kern="0" cap="none" spc="0" normalizeH="0" baseline="0" noProof="0" dirty="0">
                <a:ln>
                  <a:noFill/>
                </a:ln>
                <a:solidFill>
                  <a:srgbClr val="FFFFFF"/>
                </a:solidFill>
                <a:effectLst/>
                <a:uLnTx/>
                <a:uFillTx/>
                <a:latin typeface="Segoe UI Light"/>
              </a:rPr>
              <a:t>Oracle Linux, </a:t>
            </a:r>
            <a:r>
              <a:rPr kumimoji="0" lang="es-US" sz="1200" b="0" i="0" u="none" strike="noStrike" kern="0" cap="none" spc="0" normalizeH="0" baseline="0" noProof="0" dirty="0" err="1">
                <a:ln>
                  <a:noFill/>
                </a:ln>
                <a:solidFill>
                  <a:srgbClr val="FFFFFF"/>
                </a:solidFill>
                <a:effectLst/>
                <a:uLnTx/>
                <a:uFillTx/>
                <a:latin typeface="Segoe UI Light"/>
              </a:rPr>
              <a:t>CoreOS</a:t>
            </a:r>
            <a:endParaRPr kumimoji="0" lang="en-US" sz="1200" b="0" i="0" u="none" strike="noStrike" kern="0" cap="none" spc="0" normalizeH="0" baseline="0" noProof="0" dirty="0" err="1">
              <a:ln>
                <a:noFill/>
              </a:ln>
              <a:solidFill>
                <a:srgbClr val="FFFFFF"/>
              </a:solidFill>
              <a:effectLst/>
              <a:uLnTx/>
              <a:uFillTx/>
              <a:latin typeface="Segoe UI Light"/>
            </a:endParaRPr>
          </a:p>
        </p:txBody>
      </p:sp>
      <p:pic>
        <p:nvPicPr>
          <p:cNvPr id="11" name="Picture 10"/>
          <p:cNvPicPr>
            <a:picLocks noChangeAspect="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15068" y="4980343"/>
            <a:ext cx="1674092" cy="781735"/>
          </a:xfrm>
          <a:prstGeom prst="rect">
            <a:avLst/>
          </a:prstGeom>
        </p:spPr>
      </p:pic>
      <p:pic>
        <p:nvPicPr>
          <p:cNvPr id="12" name="Picture 11"/>
          <p:cNvPicPr>
            <a:picLocks noChangeAspect="1"/>
          </p:cNvPicPr>
          <p:nvPr/>
        </p:nvPicPr>
        <p:blipFill>
          <a:blip r:embed="rId2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24309" y="5053090"/>
            <a:ext cx="714720" cy="702328"/>
          </a:xfrm>
          <a:prstGeom prst="rect">
            <a:avLst/>
          </a:prstGeom>
        </p:spPr>
      </p:pic>
      <p:pic>
        <p:nvPicPr>
          <p:cNvPr id="7" name="Picture 6"/>
          <p:cNvPicPr>
            <a:picLocks noChangeAspect="1"/>
          </p:cNvPicPr>
          <p:nvPr/>
        </p:nvPicPr>
        <p:blipFill>
          <a:blip r:embed="rId2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89767" y="5177679"/>
            <a:ext cx="593891" cy="465037"/>
          </a:xfrm>
          <a:prstGeom prst="rect">
            <a:avLst/>
          </a:prstGeom>
        </p:spPr>
      </p:pic>
      <p:pic>
        <p:nvPicPr>
          <p:cNvPr id="8" name="Picture 7"/>
          <p:cNvPicPr>
            <a:picLocks noChangeAspect="1"/>
          </p:cNvPicPr>
          <p:nvPr/>
        </p:nvPicPr>
        <p:blipFill>
          <a:blip r:embed="rId3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25146" y="1867624"/>
            <a:ext cx="1322684" cy="449245"/>
          </a:xfrm>
          <a:prstGeom prst="rect">
            <a:avLst/>
          </a:prstGeom>
        </p:spPr>
      </p:pic>
      <p:pic>
        <p:nvPicPr>
          <p:cNvPr id="15" name="Picture 14"/>
          <p:cNvPicPr>
            <a:picLocks noChangeAspect="1"/>
          </p:cNvPicPr>
          <p:nvPr/>
        </p:nvPicPr>
        <p:blipFill>
          <a:blip r:embed="rId3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38365" y="1876419"/>
            <a:ext cx="1912027" cy="396378"/>
          </a:xfrm>
          <a:prstGeom prst="rect">
            <a:avLst/>
          </a:prstGeom>
        </p:spPr>
      </p:pic>
      <p:pic>
        <p:nvPicPr>
          <p:cNvPr id="141" name="Picture 140"/>
          <p:cNvPicPr>
            <a:picLocks noChangeAspect="1"/>
          </p:cNvPicPr>
          <p:nvPr/>
        </p:nvPicPr>
        <p:blipFill>
          <a:blip r:embed="rId32">
            <a:clrChange>
              <a:clrFrom>
                <a:srgbClr val="F9F9F9"/>
              </a:clrFrom>
              <a:clrTo>
                <a:srgbClr val="F9F9F9">
                  <a:alpha val="0"/>
                </a:srgbClr>
              </a:clrTo>
            </a:clrChange>
            <a:biLevel thresh="75000"/>
          </a:blip>
          <a:stretch>
            <a:fillRect/>
          </a:stretch>
        </p:blipFill>
        <p:spPr>
          <a:xfrm>
            <a:off x="7395896" y="4316544"/>
            <a:ext cx="1024712" cy="500711"/>
          </a:xfrm>
          <a:prstGeom prst="rect">
            <a:avLst/>
          </a:prstGeom>
        </p:spPr>
      </p:pic>
      <p:pic>
        <p:nvPicPr>
          <p:cNvPr id="142" name="Picture 141"/>
          <p:cNvPicPr>
            <a:picLocks noChangeAspect="1"/>
          </p:cNvPicPr>
          <p:nvPr/>
        </p:nvPicPr>
        <p:blipFill>
          <a:blip r:embed="rId33">
            <a:clrChange>
              <a:clrFrom>
                <a:srgbClr val="F9F9F9"/>
              </a:clrFrom>
              <a:clrTo>
                <a:srgbClr val="F9F9F9">
                  <a:alpha val="0"/>
                </a:srgbClr>
              </a:clrTo>
            </a:clrChange>
            <a:biLevel thresh="75000"/>
          </a:blip>
          <a:stretch>
            <a:fillRect/>
          </a:stretch>
        </p:blipFill>
        <p:spPr>
          <a:xfrm>
            <a:off x="8689129" y="4369923"/>
            <a:ext cx="1390682" cy="427173"/>
          </a:xfrm>
          <a:prstGeom prst="rect">
            <a:avLst/>
          </a:prstGeom>
        </p:spPr>
      </p:pic>
      <p:pic>
        <p:nvPicPr>
          <p:cNvPr id="143" name="Picture 142"/>
          <p:cNvPicPr>
            <a:picLocks noChangeAspect="1"/>
          </p:cNvPicPr>
          <p:nvPr/>
        </p:nvPicPr>
        <p:blipFill>
          <a:blip r:embed="rId34">
            <a:clrChange>
              <a:clrFrom>
                <a:srgbClr val="FFFFFF"/>
              </a:clrFrom>
              <a:clrTo>
                <a:srgbClr val="FFFFFF">
                  <a:alpha val="0"/>
                </a:srgbClr>
              </a:clrTo>
            </a:clrChange>
            <a:biLevel thresh="75000"/>
          </a:blip>
          <a:stretch>
            <a:fillRect/>
          </a:stretch>
        </p:blipFill>
        <p:spPr>
          <a:xfrm>
            <a:off x="6654527" y="5840098"/>
            <a:ext cx="1965381" cy="435025"/>
          </a:xfrm>
          <a:prstGeom prst="rect">
            <a:avLst/>
          </a:prstGeom>
        </p:spPr>
      </p:pic>
      <p:sp>
        <p:nvSpPr>
          <p:cNvPr id="144" name="TextBox 143"/>
          <p:cNvSpPr txBox="1"/>
          <p:nvPr/>
        </p:nvSpPr>
        <p:spPr>
          <a:xfrm>
            <a:off x="6556419" y="3077113"/>
            <a:ext cx="4444678" cy="449986"/>
          </a:xfrm>
          <a:prstGeom prst="rect">
            <a:avLst/>
          </a:prstGeom>
          <a:noFill/>
        </p:spPr>
        <p:txBody>
          <a:bodyPr wrap="square" lIns="175666" tIns="140532" rIns="175666" bIns="140532" rtlCol="0">
            <a:spAutoFit/>
          </a:bodyPr>
          <a:lstStyle/>
          <a:p>
            <a:pPr marL="0" marR="0" lvl="0" indent="0" algn="ctr" defTabSz="895828" eaLnBrk="1" fontAlgn="auto" latinLnBrk="0" hangingPunct="1">
              <a:lnSpc>
                <a:spcPct val="90000"/>
              </a:lnSpc>
              <a:spcBef>
                <a:spcPts val="0"/>
              </a:spcBef>
              <a:spcAft>
                <a:spcPts val="576"/>
              </a:spcAft>
              <a:buClrTx/>
              <a:buSzTx/>
              <a:buFontTx/>
              <a:buNone/>
              <a:tabLst/>
              <a:defRPr/>
            </a:pP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Dozens</a:t>
            </a:r>
            <a:r>
              <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rPr>
              <a:t> of .NET &amp; PHP CMS and Web </a:t>
            </a: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applications</a:t>
            </a:r>
            <a:endParaRPr kumimoji="0" lang="en-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endParaRPr>
          </a:p>
        </p:txBody>
      </p:sp>
      <p:pic>
        <p:nvPicPr>
          <p:cNvPr id="145" name="Picture 144"/>
          <p:cNvPicPr>
            <a:picLocks noChangeAspect="1"/>
          </p:cNvPicPr>
          <p:nvPr/>
        </p:nvPicPr>
        <p:blipFill>
          <a:blip r:embed="rId35">
            <a:clrChange>
              <a:clrFrom>
                <a:srgbClr val="F9F9F9"/>
              </a:clrFrom>
              <a:clrTo>
                <a:srgbClr val="F9F9F9">
                  <a:alpha val="0"/>
                </a:srgbClr>
              </a:clrTo>
            </a:clrChange>
            <a:biLevel thresh="75000"/>
          </a:blip>
          <a:stretch>
            <a:fillRect/>
          </a:stretch>
        </p:blipFill>
        <p:spPr>
          <a:xfrm>
            <a:off x="8864251" y="5826360"/>
            <a:ext cx="1196755" cy="440406"/>
          </a:xfrm>
          <a:prstGeom prst="rect">
            <a:avLst/>
          </a:prstGeom>
        </p:spPr>
      </p:pic>
      <p:sp>
        <p:nvSpPr>
          <p:cNvPr id="146" name="TextBox 145"/>
          <p:cNvSpPr txBox="1"/>
          <p:nvPr/>
        </p:nvSpPr>
        <p:spPr>
          <a:xfrm>
            <a:off x="8846656" y="2016493"/>
            <a:ext cx="2196313" cy="446718"/>
          </a:xfrm>
          <a:prstGeom prst="rect">
            <a:avLst/>
          </a:prstGeom>
          <a:noFill/>
        </p:spPr>
        <p:txBody>
          <a:bodyPr wrap="square" lIns="175666" tIns="140532" rIns="175666" bIns="140532" rtlCol="0">
            <a:spAutoFit/>
          </a:bodyPr>
          <a:lstStyle/>
          <a:p>
            <a:pPr marL="0" marR="0" lvl="0" indent="0" algn="ctr" defTabSz="895828" eaLnBrk="1" fontAlgn="auto" latinLnBrk="0" hangingPunct="1">
              <a:lnSpc>
                <a:spcPct val="90000"/>
              </a:lnSpc>
              <a:spcBef>
                <a:spcPts val="0"/>
              </a:spcBef>
              <a:spcAft>
                <a:spcPts val="576"/>
              </a:spcAft>
              <a:buClrTx/>
              <a:buSzTx/>
              <a:buFontTx/>
              <a:buNone/>
              <a:tabLst/>
              <a:defRPr/>
            </a:pP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Bring</a:t>
            </a:r>
            <a:r>
              <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rPr>
              <a:t> </a:t>
            </a: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your</a:t>
            </a:r>
            <a:r>
              <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rPr>
              <a:t> </a:t>
            </a: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own</a:t>
            </a:r>
            <a:endParaRPr kumimoji="0" lang="en-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endParaRPr>
          </a:p>
        </p:txBody>
      </p:sp>
      <p:sp>
        <p:nvSpPr>
          <p:cNvPr id="147" name="TextBox 146"/>
          <p:cNvSpPr txBox="1"/>
          <p:nvPr/>
        </p:nvSpPr>
        <p:spPr>
          <a:xfrm>
            <a:off x="7046729" y="3846937"/>
            <a:ext cx="3603114" cy="449986"/>
          </a:xfrm>
          <a:prstGeom prst="rect">
            <a:avLst/>
          </a:prstGeom>
          <a:noFill/>
        </p:spPr>
        <p:txBody>
          <a:bodyPr wrap="square" lIns="175666" tIns="140532" rIns="175666" bIns="140532" rtlCol="0">
            <a:spAutoFit/>
          </a:bodyPr>
          <a:lstStyle/>
          <a:p>
            <a:pPr marL="0" marR="0" lvl="0" indent="0" algn="ctr" defTabSz="895828" eaLnBrk="1" fontAlgn="auto" latinLnBrk="0" hangingPunct="1">
              <a:lnSpc>
                <a:spcPct val="90000"/>
              </a:lnSpc>
              <a:spcBef>
                <a:spcPts val="0"/>
              </a:spcBef>
              <a:spcAft>
                <a:spcPts val="576"/>
              </a:spcAft>
              <a:buClrTx/>
              <a:buSzTx/>
              <a:buFontTx/>
              <a:buNone/>
              <a:tabLst/>
              <a:defRPr/>
            </a:pP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Via</a:t>
            </a:r>
            <a:r>
              <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rPr>
              <a:t> </a:t>
            </a: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HTMl</a:t>
            </a:r>
            <a:r>
              <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rPr>
              <a:t>/JS, </a:t>
            </a: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cross-platform</a:t>
            </a:r>
            <a:r>
              <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rPr>
              <a:t> and </a:t>
            </a: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native</a:t>
            </a:r>
            <a:endParaRPr kumimoji="0" lang="en-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endParaRPr>
          </a:p>
        </p:txBody>
      </p:sp>
      <p:pic>
        <p:nvPicPr>
          <p:cNvPr id="148" name="Picture 147"/>
          <p:cNvPicPr>
            <a:picLocks noChangeAspect="1"/>
          </p:cNvPicPr>
          <p:nvPr/>
        </p:nvPicPr>
        <p:blipFill>
          <a:blip r:embed="rId36" cstate="print">
            <a:biLevel thresh="75000"/>
            <a:extLst>
              <a:ext uri="{28A0092B-C50C-407E-A947-70E740481C1C}">
                <a14:useLocalDpi xmlns:a14="http://schemas.microsoft.com/office/drawing/2010/main" val="0"/>
              </a:ext>
            </a:extLst>
          </a:blip>
          <a:stretch>
            <a:fillRect/>
          </a:stretch>
        </p:blipFill>
        <p:spPr>
          <a:xfrm>
            <a:off x="8847835" y="3537125"/>
            <a:ext cx="1558987" cy="463983"/>
          </a:xfrm>
          <a:prstGeom prst="rect">
            <a:avLst/>
          </a:prstGeom>
        </p:spPr>
      </p:pic>
      <p:pic>
        <p:nvPicPr>
          <p:cNvPr id="149" name="Picture 148"/>
          <p:cNvPicPr>
            <a:picLocks noChangeAspect="1"/>
          </p:cNvPicPr>
          <p:nvPr/>
        </p:nvPicPr>
        <p:blipFill>
          <a:blip r:embed="rId37" cstate="print">
            <a:biLevel thresh="75000"/>
            <a:extLst>
              <a:ext uri="{28A0092B-C50C-407E-A947-70E740481C1C}">
                <a14:useLocalDpi xmlns:a14="http://schemas.microsoft.com/office/drawing/2010/main" val="0"/>
              </a:ext>
            </a:extLst>
          </a:blip>
          <a:stretch>
            <a:fillRect/>
          </a:stretch>
        </p:blipFill>
        <p:spPr>
          <a:xfrm>
            <a:off x="7209738" y="3574782"/>
            <a:ext cx="1410400" cy="381615"/>
          </a:xfrm>
          <a:prstGeom prst="rect">
            <a:avLst/>
          </a:prstGeom>
        </p:spPr>
      </p:pic>
      <p:pic>
        <p:nvPicPr>
          <p:cNvPr id="150" name="Picture 149"/>
          <p:cNvPicPr>
            <a:picLocks noChangeAspect="1"/>
          </p:cNvPicPr>
          <p:nvPr/>
        </p:nvPicPr>
        <p:blipFill>
          <a:blip r:embed="rId38">
            <a:clrChange>
              <a:clrFrom>
                <a:srgbClr val="FFFFFF"/>
              </a:clrFrom>
              <a:clrTo>
                <a:srgbClr val="FFFFFF">
                  <a:alpha val="0"/>
                </a:srgbClr>
              </a:clrTo>
            </a:clrChange>
            <a:biLevel thresh="75000"/>
          </a:blip>
          <a:stretch>
            <a:fillRect/>
          </a:stretch>
        </p:blipFill>
        <p:spPr>
          <a:xfrm>
            <a:off x="6526597" y="4236892"/>
            <a:ext cx="1303817" cy="340770"/>
          </a:xfrm>
          <a:prstGeom prst="rect">
            <a:avLst/>
          </a:prstGeom>
        </p:spPr>
      </p:pic>
      <p:pic>
        <p:nvPicPr>
          <p:cNvPr id="151" name="Picture 150"/>
          <p:cNvPicPr>
            <a:picLocks noChangeAspect="1"/>
          </p:cNvPicPr>
          <p:nvPr/>
        </p:nvPicPr>
        <p:blipFill rotWithShape="1">
          <a:blip r:embed="rId39" cstate="print">
            <a:extLst>
              <a:ext uri="{BEBA8EAE-BF5A-486C-A8C5-ECC9F3942E4B}">
                <a14:imgProps xmlns:a14="http://schemas.microsoft.com/office/drawing/2010/main">
                  <a14:imgLayer r:embed="rId40">
                    <a14:imgEffect>
                      <a14:saturation sat="0"/>
                    </a14:imgEffect>
                  </a14:imgLayer>
                </a14:imgProps>
              </a:ext>
              <a:ext uri="{28A0092B-C50C-407E-A947-70E740481C1C}">
                <a14:useLocalDpi xmlns:a14="http://schemas.microsoft.com/office/drawing/2010/main" val="0"/>
              </a:ext>
            </a:extLst>
          </a:blip>
          <a:srcRect l="14785" b="1591"/>
          <a:stretch/>
        </p:blipFill>
        <p:spPr>
          <a:xfrm>
            <a:off x="7063351" y="2924504"/>
            <a:ext cx="3357036" cy="417861"/>
          </a:xfrm>
          <a:prstGeom prst="rect">
            <a:avLst/>
          </a:prstGeom>
        </p:spPr>
      </p:pic>
      <p:pic>
        <p:nvPicPr>
          <p:cNvPr id="152" name="Picture 151"/>
          <p:cNvPicPr>
            <a:picLocks noChangeAspect="1"/>
          </p:cNvPicPr>
          <p:nvPr/>
        </p:nvPicPr>
        <p:blipFill>
          <a:blip r:embed="rId41" cstate="print">
            <a:grayscl/>
            <a:extLst>
              <a:ext uri="{28A0092B-C50C-407E-A947-70E740481C1C}">
                <a14:useLocalDpi xmlns:a14="http://schemas.microsoft.com/office/drawing/2010/main" val="0"/>
              </a:ext>
            </a:extLst>
          </a:blip>
          <a:stretch>
            <a:fillRect/>
          </a:stretch>
        </p:blipFill>
        <p:spPr>
          <a:xfrm>
            <a:off x="7046730" y="2011546"/>
            <a:ext cx="430013" cy="493606"/>
          </a:xfrm>
          <a:prstGeom prst="rect">
            <a:avLst/>
          </a:prstGeom>
        </p:spPr>
      </p:pic>
      <p:pic>
        <p:nvPicPr>
          <p:cNvPr id="153" name="Picture 15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387069" y="5014706"/>
            <a:ext cx="763875" cy="603934"/>
          </a:xfrm>
          <a:prstGeom prst="rect">
            <a:avLst/>
          </a:prstGeom>
        </p:spPr>
      </p:pic>
      <p:pic>
        <p:nvPicPr>
          <p:cNvPr id="154" name="Picture 153"/>
          <p:cNvPicPr>
            <a:picLocks noChangeAspect="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68769" y="5031498"/>
            <a:ext cx="973534" cy="609433"/>
          </a:xfrm>
          <a:prstGeom prst="rect">
            <a:avLst/>
          </a:prstGeom>
        </p:spPr>
      </p:pic>
      <p:sp>
        <p:nvSpPr>
          <p:cNvPr id="155" name="TextBox 154"/>
          <p:cNvSpPr txBox="1"/>
          <p:nvPr/>
        </p:nvSpPr>
        <p:spPr>
          <a:xfrm>
            <a:off x="9995343" y="5821371"/>
            <a:ext cx="1237332" cy="685047"/>
          </a:xfrm>
          <a:prstGeom prst="rect">
            <a:avLst/>
          </a:prstGeom>
          <a:noFill/>
        </p:spPr>
        <p:txBody>
          <a:bodyPr wrap="square" lIns="175666" tIns="140532" rIns="175666" bIns="140532" rtlCol="0">
            <a:spAutoFit/>
          </a:bodyPr>
          <a:lstStyle/>
          <a:p>
            <a:pPr marL="0" marR="0" lvl="0" indent="0" algn="ctr" defTabSz="895828" eaLnBrk="1" fontAlgn="auto" latinLnBrk="0" hangingPunct="1">
              <a:lnSpc>
                <a:spcPct val="90000"/>
              </a:lnSpc>
              <a:spcBef>
                <a:spcPts val="0"/>
              </a:spcBef>
              <a:spcAft>
                <a:spcPts val="576"/>
              </a:spcAft>
              <a:buClrTx/>
              <a:buSzTx/>
              <a:buFontTx/>
              <a:buNone/>
              <a:tabLst/>
              <a:defRPr/>
            </a:pP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Bring</a:t>
            </a:r>
            <a:endPar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ndParaRPr>
          </a:p>
          <a:p>
            <a:pPr marL="0" marR="0" lvl="0" indent="0" algn="ctr" defTabSz="895828" eaLnBrk="1" fontAlgn="auto" latinLnBrk="0" hangingPunct="1">
              <a:lnSpc>
                <a:spcPct val="90000"/>
              </a:lnSpc>
              <a:spcBef>
                <a:spcPts val="0"/>
              </a:spcBef>
              <a:spcAft>
                <a:spcPts val="576"/>
              </a:spcAft>
              <a:buClrTx/>
              <a:buSzTx/>
              <a:buFontTx/>
              <a:buNone/>
              <a:tabLst/>
              <a:defRPr/>
            </a:pP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your</a:t>
            </a:r>
            <a:r>
              <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rPr>
              <a:t> </a:t>
            </a: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own</a:t>
            </a:r>
            <a:endParaRPr kumimoji="0" lang="en-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endParaRPr>
          </a:p>
        </p:txBody>
      </p:sp>
      <p:sp>
        <p:nvSpPr>
          <p:cNvPr id="156" name="TextBox 155"/>
          <p:cNvSpPr txBox="1"/>
          <p:nvPr/>
        </p:nvSpPr>
        <p:spPr>
          <a:xfrm>
            <a:off x="9554010" y="4948661"/>
            <a:ext cx="1237332" cy="685047"/>
          </a:xfrm>
          <a:prstGeom prst="rect">
            <a:avLst/>
          </a:prstGeom>
          <a:noFill/>
        </p:spPr>
        <p:txBody>
          <a:bodyPr wrap="square" lIns="175666" tIns="140532" rIns="175666" bIns="140532" rtlCol="0">
            <a:spAutoFit/>
          </a:bodyPr>
          <a:lstStyle/>
          <a:p>
            <a:pPr marL="0" marR="0" lvl="0" indent="0" algn="ctr" defTabSz="895828" eaLnBrk="1" fontAlgn="auto" latinLnBrk="0" hangingPunct="1">
              <a:lnSpc>
                <a:spcPct val="90000"/>
              </a:lnSpc>
              <a:spcBef>
                <a:spcPts val="0"/>
              </a:spcBef>
              <a:spcAft>
                <a:spcPts val="576"/>
              </a:spcAft>
              <a:buClrTx/>
              <a:buSzTx/>
              <a:buFontTx/>
              <a:buNone/>
              <a:tabLst/>
              <a:defRPr/>
            </a:pP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libcloud</a:t>
            </a:r>
            <a:endPar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ndParaRPr>
          </a:p>
          <a:p>
            <a:pPr marL="0" marR="0" lvl="0" indent="0" algn="ctr" defTabSz="895828" eaLnBrk="1" fontAlgn="auto" latinLnBrk="0" hangingPunct="1">
              <a:lnSpc>
                <a:spcPct val="90000"/>
              </a:lnSpc>
              <a:spcBef>
                <a:spcPts val="0"/>
              </a:spcBef>
              <a:spcAft>
                <a:spcPts val="576"/>
              </a:spcAft>
              <a:buClrTx/>
              <a:buSzTx/>
              <a:buFontTx/>
              <a:buNone/>
              <a:tabLst/>
              <a:defRPr/>
            </a:pP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jclouds</a:t>
            </a:r>
            <a:endParaRPr kumimoji="0" lang="en-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endParaRPr>
          </a:p>
        </p:txBody>
      </p:sp>
      <p:sp>
        <p:nvSpPr>
          <p:cNvPr id="157" name="TextBox 156"/>
          <p:cNvSpPr txBox="1"/>
          <p:nvPr/>
        </p:nvSpPr>
        <p:spPr>
          <a:xfrm>
            <a:off x="9998732" y="4284511"/>
            <a:ext cx="1237332" cy="685047"/>
          </a:xfrm>
          <a:prstGeom prst="rect">
            <a:avLst/>
          </a:prstGeom>
          <a:noFill/>
        </p:spPr>
        <p:txBody>
          <a:bodyPr wrap="square" lIns="175666" tIns="140532" rIns="175666" bIns="140532" rtlCol="0">
            <a:spAutoFit/>
          </a:bodyPr>
          <a:lstStyle/>
          <a:p>
            <a:pPr marL="0" marR="0" lvl="0" indent="0" algn="ctr" defTabSz="895828" eaLnBrk="1" fontAlgn="auto" latinLnBrk="0" hangingPunct="1">
              <a:lnSpc>
                <a:spcPct val="90000"/>
              </a:lnSpc>
              <a:spcBef>
                <a:spcPts val="0"/>
              </a:spcBef>
              <a:spcAft>
                <a:spcPts val="576"/>
              </a:spcAft>
              <a:buClrTx/>
              <a:buSzTx/>
              <a:buFontTx/>
              <a:buNone/>
              <a:tabLst/>
              <a:defRPr/>
            </a:pP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DocDB</a:t>
            </a:r>
            <a:endParaRPr kumimoji="0" lang="es-US" sz="1176"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ndParaRPr>
          </a:p>
          <a:p>
            <a:pPr marL="0" marR="0" lvl="0" indent="0" algn="ctr" defTabSz="895828" eaLnBrk="1" fontAlgn="auto" latinLnBrk="0" hangingPunct="1">
              <a:lnSpc>
                <a:spcPct val="90000"/>
              </a:lnSpc>
              <a:spcBef>
                <a:spcPts val="0"/>
              </a:spcBef>
              <a:spcAft>
                <a:spcPts val="576"/>
              </a:spcAft>
              <a:buClrTx/>
              <a:buSzTx/>
              <a:buFontTx/>
              <a:buNone/>
              <a:tabLst/>
              <a:defRPr/>
            </a:pPr>
            <a:r>
              <a:rPr kumimoji="0" lang="es-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rPr>
              <a:t>DataStax</a:t>
            </a:r>
            <a:endParaRPr kumimoji="0" lang="en-US" sz="1176"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Light"/>
            </a:endParaRPr>
          </a:p>
        </p:txBody>
      </p:sp>
      <p:pic>
        <p:nvPicPr>
          <p:cNvPr id="158" name="Picture 157"/>
          <p:cNvPicPr>
            <a:picLocks noChangeAspect="1"/>
          </p:cNvPicPr>
          <p:nvPr/>
        </p:nvPicPr>
        <p:blipFill>
          <a:blip r:embed="rId44" cstate="print">
            <a:grayscl/>
            <a:extLst>
              <a:ext uri="{28A0092B-C50C-407E-A947-70E740481C1C}">
                <a14:useLocalDpi xmlns:a14="http://schemas.microsoft.com/office/drawing/2010/main" val="0"/>
              </a:ext>
            </a:extLst>
          </a:blip>
          <a:stretch>
            <a:fillRect/>
          </a:stretch>
        </p:blipFill>
        <p:spPr>
          <a:xfrm>
            <a:off x="7758757" y="2020130"/>
            <a:ext cx="1406563" cy="452361"/>
          </a:xfrm>
          <a:prstGeom prst="rect">
            <a:avLst/>
          </a:prstGeom>
        </p:spPr>
      </p:pic>
    </p:spTree>
    <p:extLst>
      <p:ext uri="{BB962C8B-B14F-4D97-AF65-F5344CB8AC3E}">
        <p14:creationId xmlns:p14="http://schemas.microsoft.com/office/powerpoint/2010/main" val="25046676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84"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Analytics &amp; </a:t>
              </a:r>
              <a:r>
                <a:rPr kumimoji="0" lang="en-US" sz="1176" b="1"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IoT</a:t>
              </a: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smtClean="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 and Event</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ea typeface="Segoe UI" pitchFamily="34" charset="0"/>
                <a:cs typeface="Segoe UI"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ea typeface="Segoe UI" pitchFamily="34" charset="0"/>
                <a:cs typeface="Segoe UI" pitchFamily="34" charset="0"/>
              </a:rPr>
              <a:t>Operations</a:t>
            </a:r>
            <a:endParaRPr kumimoji="0" lang="en-US" sz="1274"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3559062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Recommendations,</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customer churn,</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86" name="Rectangle 85"/>
            <p:cNvSpPr/>
            <p:nvPr/>
          </p:nvSpPr>
          <p:spPr>
            <a:xfrm>
              <a:off x="9204619" y="2421304"/>
              <a:ext cx="736862" cy="27876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4506" y="1755687"/>
            <a:ext cx="2323554" cy="4235175"/>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 </a:t>
              </a:r>
              <a:b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5" name="Title 1"/>
          <p:cNvSpPr>
            <a:spLocks noGrp="1"/>
          </p:cNvSpPr>
          <p:nvPr>
            <p:ph type="title"/>
          </p:nvPr>
        </p:nvSpPr>
        <p:spPr>
          <a:prstGeom prst="rect">
            <a:avLst/>
          </a:prstGeom>
        </p:spPr>
        <p:txBody>
          <a:bodyPr/>
          <a:lstStyle/>
          <a:p>
            <a:r>
              <a:rPr lang="en-US" dirty="0" smtClean="0"/>
              <a:t>Analytics and IoT</a:t>
            </a:r>
            <a:br>
              <a:rPr lang="en-US" dirty="0" smtClean="0"/>
            </a:br>
            <a:r>
              <a:rPr lang="en-US" sz="3528" dirty="0"/>
              <a:t>Transform data into intelligent action</a:t>
            </a:r>
          </a:p>
        </p:txBody>
      </p:sp>
      <p:sp>
        <p:nvSpPr>
          <p:cNvPr id="20" name="Rectangle 19"/>
          <p:cNvSpPr/>
          <p:nvPr/>
        </p:nvSpPr>
        <p:spPr>
          <a:xfrm>
            <a:off x="380606" y="6078706"/>
            <a:ext cx="668324" cy="333489"/>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Sensors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21" name="Rectangle 20"/>
          <p:cNvSpPr/>
          <p:nvPr/>
        </p:nvSpPr>
        <p:spPr>
          <a:xfrm>
            <a:off x="5123400" y="6078705"/>
            <a:ext cx="1407879"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marL="0" marR="0" lvl="0" indent="0" algn="ctr"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Automated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Lake store</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2" name="Rectangle 81"/>
            <p:cNvSpPr/>
            <p:nvPr/>
          </p:nvSpPr>
          <p:spPr>
            <a:xfrm>
              <a:off x="4489683" y="4446182"/>
              <a:ext cx="1463542" cy="45397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a:t>
              </a: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SQL Data Warehouse</a:t>
              </a:r>
              <a:endParaRPr kumimoji="0" lang="en-US" sz="1127"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defTabSz="878004"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000000"/>
                </a:solidFill>
                <a:effectLst/>
                <a:uLnTx/>
                <a:uFillTx/>
                <a:ea typeface="MS PGothic" charset="0"/>
              </a:endParaRPr>
            </a:p>
          </p:txBody>
        </p:sp>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Factory </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9" name="Rectangle 78"/>
            <p:cNvSpPr/>
            <p:nvPr/>
          </p:nvSpPr>
          <p:spPr>
            <a:xfrm>
              <a:off x="2295424" y="3922283"/>
              <a:ext cx="999313"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Catalog</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0" name="Rectangle 79"/>
            <p:cNvSpPr/>
            <p:nvPr/>
          </p:nvSpPr>
          <p:spPr>
            <a:xfrm>
              <a:off x="2295424" y="4954772"/>
              <a:ext cx="689967" cy="46333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IoT Hub</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43" name="Rectangle 142"/>
          <p:cNvSpPr/>
          <p:nvPr/>
        </p:nvSpPr>
        <p:spPr>
          <a:xfrm>
            <a:off x="6701480" y="3512545"/>
            <a:ext cx="1608627" cy="45259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236660" y="3520845"/>
            <a:ext cx="444706" cy="4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0959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 name="Rectangle 60"/>
          <p:cNvSpPr/>
          <p:nvPr/>
        </p:nvSpPr>
        <p:spPr bwMode="auto">
          <a:xfrm>
            <a:off x="607485"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5583"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30118" y="2724960"/>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9648"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9923" y="5495396"/>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9923" y="5040760"/>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9923" y="5950030"/>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9923" y="4131488"/>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9923" y="36768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9923" y="4586124"/>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9923" y="276758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9923" y="2312944"/>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9923" y="3222216"/>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6733" y="4545031"/>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800120"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3878" y="2312943"/>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61286"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5923"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3826"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2687" y="3801664"/>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5225"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2373" y="232107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6988" y="549539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6988" y="504075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6988" y="5950030"/>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6988" y="413148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6988" y="3676850"/>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6988" y="4586123"/>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6988" y="2312943"/>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6988" y="322221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6988" y="2767579"/>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5200"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60227" y="914401"/>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5428"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2081" y="5495393"/>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2081" y="504075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2081" y="595002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2081" y="413148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2081" y="367684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2081" y="458611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2081" y="2312940"/>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2081" y="322221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2081" y="276757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3150"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7343" y="548825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7343" y="5033616"/>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7343" y="5942886"/>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7343" y="4124344"/>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7343" y="3669708"/>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7343" y="457898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7343" y="2760436"/>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7343" y="2305799"/>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7343" y="321507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8210"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2783" y="328031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9272"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9109" y="152401"/>
            <a:ext cx="4198970" cy="830997"/>
          </a:xfrm>
          <a:prstGeom prst="rect">
            <a:avLst/>
          </a:prstGeom>
        </p:spPr>
        <p:txBody>
          <a:bodyPr wrap="none">
            <a:spAutoFit/>
          </a:bodyPr>
          <a:lstStyle/>
          <a:p>
            <a:pPr>
              <a:spcBef>
                <a:spcPts val="1799"/>
              </a:spcBef>
            </a:pPr>
            <a:r>
              <a:rPr lang="en-US" sz="4800" smtClean="0">
                <a:solidFill>
                  <a:schemeClr val="bg1"/>
                </a:solidFill>
                <a:latin typeface="+mj-lt"/>
              </a:rPr>
              <a:t>What the PaaS</a:t>
            </a:r>
            <a:r>
              <a:rPr lang="en-US" sz="4800" dirty="0" smtClean="0">
                <a:solidFill>
                  <a:schemeClr val="bg1"/>
                </a:solidFill>
                <a:latin typeface="+mj-lt"/>
              </a:rPr>
              <a:t>?</a:t>
            </a:r>
            <a:endParaRPr lang="en-US" sz="4800" dirty="0">
              <a:solidFill>
                <a:schemeClr val="bg1"/>
              </a:solidFill>
              <a:latin typeface="+mj-lt"/>
            </a:endParaRPr>
          </a:p>
        </p:txBody>
      </p:sp>
    </p:spTree>
    <p:extLst>
      <p:ext uri="{BB962C8B-B14F-4D97-AF65-F5344CB8AC3E}">
        <p14:creationId xmlns:p14="http://schemas.microsoft.com/office/powerpoint/2010/main" val="40665959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fade">
                                      <p:cBhvr>
                                        <p:cTn id="34" dur="500"/>
                                        <p:tgtEl>
                                          <p:spTgt spid="1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500"/>
                                        <p:tgtEl>
                                          <p:spTgt spid="1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fade">
                                      <p:cBhvr>
                                        <p:cTn id="57" dur="500"/>
                                        <p:tgtEl>
                                          <p:spTgt spid="6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500"/>
                                        <p:tgtEl>
                                          <p:spTgt spid="7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fade">
                                      <p:cBhvr>
                                        <p:cTn id="69" dur="500"/>
                                        <p:tgtEl>
                                          <p:spTgt spid="7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2"/>
                                        </p:tgtEl>
                                        <p:attrNameLst>
                                          <p:attrName>style.visibility</p:attrName>
                                        </p:attrNameLst>
                                      </p:cBhvr>
                                      <p:to>
                                        <p:strVal val="visible"/>
                                      </p:to>
                                    </p:set>
                                    <p:animEffect transition="in" filter="fade">
                                      <p:cBhvr>
                                        <p:cTn id="78" dur="500"/>
                                        <p:tgtEl>
                                          <p:spTgt spid="9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500"/>
                                        <p:tgtEl>
                                          <p:spTgt spid="6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fade">
                                      <p:cBhvr>
                                        <p:cTn id="90" dur="500"/>
                                        <p:tgtEl>
                                          <p:spTgt spid="7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fade">
                                      <p:cBhvr>
                                        <p:cTn id="95" dur="500"/>
                                        <p:tgtEl>
                                          <p:spTgt spid="7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fade">
                                      <p:cBhvr>
                                        <p:cTn id="98" dur="500"/>
                                        <p:tgtEl>
                                          <p:spTgt spid="7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1"/>
                                        </p:tgtEl>
                                        <p:attrNameLst>
                                          <p:attrName>style.visibility</p:attrName>
                                        </p:attrNameLst>
                                      </p:cBhvr>
                                      <p:to>
                                        <p:strVal val="visible"/>
                                      </p:to>
                                    </p:set>
                                    <p:animEffect transition="in" filter="fade">
                                      <p:cBhvr>
                                        <p:cTn id="104" dur="500"/>
                                        <p:tgtEl>
                                          <p:spTgt spid="8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3"/>
                                        </p:tgtEl>
                                        <p:attrNameLst>
                                          <p:attrName>style.visibility</p:attrName>
                                        </p:attrNameLst>
                                      </p:cBhvr>
                                      <p:to>
                                        <p:strVal val="visible"/>
                                      </p:to>
                                    </p:set>
                                    <p:animEffect transition="in" filter="fade">
                                      <p:cBhvr>
                                        <p:cTn id="107" dur="500"/>
                                        <p:tgtEl>
                                          <p:spTgt spid="8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fade">
                                      <p:cBhvr>
                                        <p:cTn id="110" dur="500"/>
                                        <p:tgtEl>
                                          <p:spTgt spid="8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5"/>
                                        </p:tgtEl>
                                        <p:attrNameLst>
                                          <p:attrName>style.visibility</p:attrName>
                                        </p:attrNameLst>
                                      </p:cBhvr>
                                      <p:to>
                                        <p:strVal val="visible"/>
                                      </p:to>
                                    </p:set>
                                    <p:animEffect transition="in" filter="fade">
                                      <p:cBhvr>
                                        <p:cTn id="113" dur="500"/>
                                        <p:tgtEl>
                                          <p:spTgt spid="8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Effect transition="in" filter="fade">
                                      <p:cBhvr>
                                        <p:cTn id="116" dur="500"/>
                                        <p:tgtEl>
                                          <p:spTgt spid="8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fade">
                                      <p:cBhvr>
                                        <p:cTn id="119" dur="500"/>
                                        <p:tgtEl>
                                          <p:spTgt spid="8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fade">
                                      <p:cBhvr>
                                        <p:cTn id="122" dur="500"/>
                                        <p:tgtEl>
                                          <p:spTgt spid="8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9"/>
                                        </p:tgtEl>
                                        <p:attrNameLst>
                                          <p:attrName>style.visibility</p:attrName>
                                        </p:attrNameLst>
                                      </p:cBhvr>
                                      <p:to>
                                        <p:strVal val="visible"/>
                                      </p:to>
                                    </p:set>
                                    <p:animEffect transition="in" filter="fade">
                                      <p:cBhvr>
                                        <p:cTn id="125" dur="500"/>
                                        <p:tgtEl>
                                          <p:spTgt spid="8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90"/>
                                        </p:tgtEl>
                                        <p:attrNameLst>
                                          <p:attrName>style.visibility</p:attrName>
                                        </p:attrNameLst>
                                      </p:cBhvr>
                                      <p:to>
                                        <p:strVal val="visible"/>
                                      </p:to>
                                    </p:set>
                                    <p:animEffect transition="in" filter="fade">
                                      <p:cBhvr>
                                        <p:cTn id="128" dur="500"/>
                                        <p:tgtEl>
                                          <p:spTgt spid="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91"/>
                                        </p:tgtEl>
                                        <p:attrNameLst>
                                          <p:attrName>style.visibility</p:attrName>
                                        </p:attrNameLst>
                                      </p:cBhvr>
                                      <p:to>
                                        <p:strVal val="visible"/>
                                      </p:to>
                                    </p:set>
                                    <p:animEffect transition="in" filter="fade">
                                      <p:cBhvr>
                                        <p:cTn id="131" dur="500"/>
                                        <p:tgtEl>
                                          <p:spTgt spid="9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82"/>
                                        </p:tgtEl>
                                        <p:attrNameLst>
                                          <p:attrName>style.visibility</p:attrName>
                                        </p:attrNameLst>
                                      </p:cBhvr>
                                      <p:to>
                                        <p:strVal val="visible"/>
                                      </p:to>
                                    </p:set>
                                    <p:animEffect transition="in" filter="fade">
                                      <p:cBhvr>
                                        <p:cTn id="134" dur="500"/>
                                        <p:tgtEl>
                                          <p:spTgt spid="82"/>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fade">
                                      <p:cBhvr>
                                        <p:cTn id="139" dur="500"/>
                                        <p:tgtEl>
                                          <p:spTgt spid="9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500"/>
                                        <p:tgtEl>
                                          <p:spTgt spid="9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5"/>
                                        </p:tgtEl>
                                        <p:attrNameLst>
                                          <p:attrName>style.visibility</p:attrName>
                                        </p:attrNameLst>
                                      </p:cBhvr>
                                      <p:to>
                                        <p:strVal val="visible"/>
                                      </p:to>
                                    </p:set>
                                    <p:animEffect transition="in" filter="fade">
                                      <p:cBhvr>
                                        <p:cTn id="145" dur="500"/>
                                        <p:tgtEl>
                                          <p:spTgt spid="9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6"/>
                                        </p:tgtEl>
                                        <p:attrNameLst>
                                          <p:attrName>style.visibility</p:attrName>
                                        </p:attrNameLst>
                                      </p:cBhvr>
                                      <p:to>
                                        <p:strVal val="visible"/>
                                      </p:to>
                                    </p:set>
                                    <p:animEffect transition="in" filter="fade">
                                      <p:cBhvr>
                                        <p:cTn id="148" dur="500"/>
                                        <p:tgtEl>
                                          <p:spTgt spid="9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7"/>
                                        </p:tgtEl>
                                        <p:attrNameLst>
                                          <p:attrName>style.visibility</p:attrName>
                                        </p:attrNameLst>
                                      </p:cBhvr>
                                      <p:to>
                                        <p:strVal val="visible"/>
                                      </p:to>
                                    </p:set>
                                    <p:animEffect transition="in" filter="fade">
                                      <p:cBhvr>
                                        <p:cTn id="151" dur="500"/>
                                        <p:tgtEl>
                                          <p:spTgt spid="9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8"/>
                                        </p:tgtEl>
                                        <p:attrNameLst>
                                          <p:attrName>style.visibility</p:attrName>
                                        </p:attrNameLst>
                                      </p:cBhvr>
                                      <p:to>
                                        <p:strVal val="visible"/>
                                      </p:to>
                                    </p:set>
                                    <p:animEffect transition="in" filter="fade">
                                      <p:cBhvr>
                                        <p:cTn id="154" dur="500"/>
                                        <p:tgtEl>
                                          <p:spTgt spid="98"/>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9"/>
                                        </p:tgtEl>
                                        <p:attrNameLst>
                                          <p:attrName>style.visibility</p:attrName>
                                        </p:attrNameLst>
                                      </p:cBhvr>
                                      <p:to>
                                        <p:strVal val="visible"/>
                                      </p:to>
                                    </p:set>
                                    <p:animEffect transition="in" filter="fade">
                                      <p:cBhvr>
                                        <p:cTn id="157" dur="500"/>
                                        <p:tgtEl>
                                          <p:spTgt spid="99"/>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00"/>
                                        </p:tgtEl>
                                        <p:attrNameLst>
                                          <p:attrName>style.visibility</p:attrName>
                                        </p:attrNameLst>
                                      </p:cBhvr>
                                      <p:to>
                                        <p:strVal val="visible"/>
                                      </p:to>
                                    </p:set>
                                    <p:animEffect transition="in" filter="fade">
                                      <p:cBhvr>
                                        <p:cTn id="160" dur="500"/>
                                        <p:tgtEl>
                                          <p:spTgt spid="100"/>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01"/>
                                        </p:tgtEl>
                                        <p:attrNameLst>
                                          <p:attrName>style.visibility</p:attrName>
                                        </p:attrNameLst>
                                      </p:cBhvr>
                                      <p:to>
                                        <p:strVal val="visible"/>
                                      </p:to>
                                    </p:set>
                                    <p:animEffect transition="in" filter="fade">
                                      <p:cBhvr>
                                        <p:cTn id="163" dur="500"/>
                                        <p:tgtEl>
                                          <p:spTgt spid="101"/>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2"/>
                                        </p:tgtEl>
                                        <p:attrNameLst>
                                          <p:attrName>style.visibility</p:attrName>
                                        </p:attrNameLst>
                                      </p:cBhvr>
                                      <p:to>
                                        <p:strVal val="visible"/>
                                      </p:to>
                                    </p:set>
                                    <p:animEffect transition="in" filter="fade">
                                      <p:cBhvr>
                                        <p:cTn id="166" dur="500"/>
                                        <p:tgtEl>
                                          <p:spTgt spid="10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03"/>
                                        </p:tgtEl>
                                        <p:attrNameLst>
                                          <p:attrName>style.visibility</p:attrName>
                                        </p:attrNameLst>
                                      </p:cBhvr>
                                      <p:to>
                                        <p:strVal val="visible"/>
                                      </p:to>
                                    </p:set>
                                    <p:animEffect transition="in" filter="fade">
                                      <p:cBhvr>
                                        <p:cTn id="169" dur="500"/>
                                        <p:tgtEl>
                                          <p:spTgt spid="10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4"/>
                                        </p:tgtEl>
                                        <p:attrNameLst>
                                          <p:attrName>style.visibility</p:attrName>
                                        </p:attrNameLst>
                                      </p:cBhvr>
                                      <p:to>
                                        <p:strVal val="visible"/>
                                      </p:to>
                                    </p:set>
                                    <p:animEffect transition="in" filter="fade">
                                      <p:cBhvr>
                                        <p:cTn id="172" dur="500"/>
                                        <p:tgtEl>
                                          <p:spTgt spid="104"/>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15"/>
                                        </p:tgtEl>
                                        <p:attrNameLst>
                                          <p:attrName>style.visibility</p:attrName>
                                        </p:attrNameLst>
                                      </p:cBhvr>
                                      <p:to>
                                        <p:strVal val="visible"/>
                                      </p:to>
                                    </p:set>
                                    <p:animEffect transition="in" filter="fade">
                                      <p:cBhvr>
                                        <p:cTn id="175" dur="500"/>
                                        <p:tgtEl>
                                          <p:spTgt spid="11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16"/>
                                        </p:tgtEl>
                                        <p:attrNameLst>
                                          <p:attrName>style.visibility</p:attrName>
                                        </p:attrNameLst>
                                      </p:cBhvr>
                                      <p:to>
                                        <p:strVal val="visible"/>
                                      </p:to>
                                    </p:set>
                                    <p:animEffect transition="in" filter="fade">
                                      <p:cBhvr>
                                        <p:cTn id="17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3" grpId="0"/>
      <p:bldP spid="64"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p:bldP spid="76" grpId="0" animBg="1"/>
      <p:bldP spid="77" grpId="0"/>
      <p:bldP spid="78" grpId="0"/>
      <p:bldP spid="79" grpId="0" animBg="1"/>
      <p:bldP spid="80" grpId="0"/>
      <p:bldP spid="81" grpId="0" animBg="1"/>
      <p:bldP spid="82"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4" grpId="0"/>
      <p:bldP spid="95" grpId="0" animBg="1"/>
      <p:bldP spid="96" grpId="0" animBg="1"/>
      <p:bldP spid="97" grpId="0" animBg="1"/>
      <p:bldP spid="98" grpId="0" animBg="1"/>
      <p:bldP spid="99" grpId="0" animBg="1"/>
      <p:bldP spid="100" grpId="0" animBg="1"/>
      <p:bldP spid="101" grpId="0" animBg="1"/>
      <p:bldP spid="102" grpId="0" animBg="1"/>
      <p:bldP spid="103" grpId="0" animBg="1"/>
      <p:bldP spid="104" grpId="0"/>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p:bldP spid="1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MS Blu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Blue" id="{1872E138-3B58-49A7-9293-24EA7469C80D}" vid="{9C04831D-F667-45D7-AE7D-5A4E3E62A4BB}"/>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2D324964-60DA-4793-BD05-B898C867023B}"/>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6.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7.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MS Blue</Template>
  <TotalTime>430</TotalTime>
  <Words>1523</Words>
  <Application>Microsoft Office PowerPoint</Application>
  <PresentationFormat>Widescreen</PresentationFormat>
  <Paragraphs>587</Paragraphs>
  <Slides>20</Slides>
  <Notes>11</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20</vt:i4>
      </vt:variant>
    </vt:vector>
  </HeadingPairs>
  <TitlesOfParts>
    <vt:vector size="41" baseType="lpstr">
      <vt:lpstr>Arial</vt:lpstr>
      <vt:lpstr>Arial Unicode MS</vt:lpstr>
      <vt:lpstr>Calibri</vt:lpstr>
      <vt:lpstr>Consolas</vt:lpstr>
      <vt:lpstr>MS PGothic</vt:lpstr>
      <vt:lpstr>MS PGothic</vt:lpstr>
      <vt:lpstr>Segoe Light</vt:lpstr>
      <vt:lpstr>Segoe UI</vt:lpstr>
      <vt:lpstr>Segoe UI Light</vt:lpstr>
      <vt:lpstr>Segoe UI Semibold</vt:lpstr>
      <vt:lpstr>Segoe UI Semilight</vt:lpstr>
      <vt:lpstr>Verdana</vt:lpstr>
      <vt:lpstr>Wingdings</vt:lpstr>
      <vt:lpstr>MS Blue</vt:lpstr>
      <vt:lpstr>COLOR TEMPLATE</vt:lpstr>
      <vt:lpstr>1_COLOR TEMPLATE</vt:lpstr>
      <vt:lpstr>WHITE TEMPLATE</vt:lpstr>
      <vt:lpstr>MGXFY15 GS Template - white layout</vt:lpstr>
      <vt:lpstr>1_WHITE TEMPLATE</vt:lpstr>
      <vt:lpstr>1_Azure_2015</vt:lpstr>
      <vt:lpstr>1_MGXFY15 GS Template - white layout</vt:lpstr>
      <vt:lpstr>Microsoft Azure Workshop</vt:lpstr>
      <vt:lpstr>Agenda</vt:lpstr>
      <vt:lpstr>Microsoft Azure </vt:lpstr>
      <vt:lpstr>Huge infrastructure scale is the enabler</vt:lpstr>
      <vt:lpstr>PowerPoint Presentation</vt:lpstr>
      <vt:lpstr>Azure is an Open Cloud</vt:lpstr>
      <vt:lpstr>PowerPoint Presentation</vt:lpstr>
      <vt:lpstr>Analytics and IoT Transform data into intelligent action</vt:lpstr>
      <vt:lpstr>PowerPoint Presentation</vt:lpstr>
      <vt:lpstr>Focus on building the blocks or Focus on building the solution</vt:lpstr>
      <vt:lpstr>PowerPoint Presentation</vt:lpstr>
      <vt:lpstr>Azure Active Directory &amp; Authentication</vt:lpstr>
      <vt:lpstr>PowerPoint Presentation</vt:lpstr>
      <vt:lpstr>PowerPoint Presentation</vt:lpstr>
      <vt:lpstr>PowerPoint Presentation</vt:lpstr>
      <vt:lpstr>PowerPoint Presentation</vt:lpstr>
      <vt:lpstr>PowerPoint Presentation</vt:lpstr>
      <vt:lpstr>PowerPoint Presentation</vt:lpstr>
      <vt:lpstr>Intelligent customer routing with Traffic Manager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Oxford University Press</dc:title>
  <dc:creator>Peter Deeley</dc:creator>
  <cp:lastModifiedBy>Lawrence Gripper</cp:lastModifiedBy>
  <cp:revision>29</cp:revision>
  <dcterms:created xsi:type="dcterms:W3CDTF">2015-11-20T13:35:19Z</dcterms:created>
  <dcterms:modified xsi:type="dcterms:W3CDTF">2015-11-30T10:35:22Z</dcterms:modified>
</cp:coreProperties>
</file>